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5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196" y="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BB6E92E-6411-496F-8ECA-2179D1FC3CC7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45880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49636" y="965880"/>
            <a:ext cx="5072396" cy="3481203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1202399" y="4785119"/>
            <a:ext cx="5372996" cy="386387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00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uFillTx/>
        <a:latin typeface="Arial" pitchFamily="18"/>
        <a:ea typeface="Arial Unicode MS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3688" y="965200"/>
            <a:ext cx="4643437" cy="34813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399" y="4785119"/>
            <a:ext cx="5372996" cy="3864236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054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3688" y="965200"/>
            <a:ext cx="4643437" cy="34813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399" y="4785119"/>
            <a:ext cx="5372996" cy="377388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25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3688" y="965200"/>
            <a:ext cx="4643437" cy="34813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399" y="4785119"/>
            <a:ext cx="5372996" cy="377388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056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3688" y="965200"/>
            <a:ext cx="4643437" cy="34813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399" y="4785119"/>
            <a:ext cx="5372996" cy="377388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13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3688" y="965200"/>
            <a:ext cx="4643437" cy="34813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399" y="4785119"/>
            <a:ext cx="5372996" cy="3864236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49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3688" y="965200"/>
            <a:ext cx="4643437" cy="34813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399" y="4785119"/>
            <a:ext cx="5372996" cy="3864236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25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3688" y="965200"/>
            <a:ext cx="4643437" cy="34813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399" y="4785119"/>
            <a:ext cx="5372996" cy="3864236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50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3688" y="965200"/>
            <a:ext cx="4643437" cy="34813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399" y="4785119"/>
            <a:ext cx="5372996" cy="3864236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62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3688" y="965200"/>
            <a:ext cx="4643437" cy="34813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399" y="4785119"/>
            <a:ext cx="5372996" cy="377388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09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3688" y="965200"/>
            <a:ext cx="4643437" cy="34813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399" y="4785119"/>
            <a:ext cx="5372996" cy="377388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75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3688" y="965200"/>
            <a:ext cx="4643437" cy="34813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399" y="4785119"/>
            <a:ext cx="5372996" cy="377388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860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3688" y="965200"/>
            <a:ext cx="4643437" cy="34813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399" y="4785119"/>
            <a:ext cx="5372996" cy="377388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42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8A432C8-69A7-458B-9684-2BFA64B31948}" type="datetime2">
              <a:rPr lang="en-US" smtClean="0"/>
              <a:t>Tuesday, August 14, 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August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August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August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33D019-A32C-4EAD-B8E6-DBDA699692FD}" type="datetime2">
              <a:rPr lang="en-US" smtClean="0"/>
              <a:t>Tuesday, August 14, 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August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August 14,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August 14,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August 14,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August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August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August 14,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381000" y="3276600"/>
            <a:ext cx="7115175" cy="2301875"/>
          </a:xfrm>
          <a:ln w="9528">
            <a:solidFill>
              <a:srgbClr val="000000"/>
            </a:solidFill>
            <a:prstDash val="solid"/>
          </a:ln>
        </p:spPr>
        <p:txBody>
          <a:bodyPr lIns="90004" tIns="44997" rIns="90004" bIns="44997" anchorCtr="0"/>
          <a:lstStyle/>
          <a:p>
            <a:pPr lvl="0" algn="l" hangingPunct="1">
              <a:buNone/>
            </a:pPr>
            <a:r>
              <a:rPr lang="en-US" sz="4600" dirty="0" smtClean="0">
                <a:solidFill>
                  <a:srgbClr val="FFFFFF"/>
                </a:solidFill>
                <a:latin typeface="Franklin Gothic Book" pitchFamily="18"/>
              </a:rPr>
              <a:t>Philosophers &amp; Documents </a:t>
            </a:r>
            <a:endParaRPr lang="en-US" sz="4600" dirty="0">
              <a:solidFill>
                <a:srgbClr val="FFFFFF"/>
              </a:solidFill>
              <a:latin typeface="Franklin Gothic Book" pitchFamily="18"/>
            </a:endParaRPr>
          </a:p>
        </p:txBody>
      </p:sp>
      <p:sp>
        <p:nvSpPr>
          <p:cNvPr id="3" name="Subtitle 2"/>
          <p:cNvSpPr/>
          <p:nvPr/>
        </p:nvSpPr>
        <p:spPr>
          <a:xfrm>
            <a:off x="378360" y="685800"/>
            <a:ext cx="6479639" cy="175211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w="25402">
            <a:solidFill>
              <a:srgbClr val="385D8A"/>
            </a:solidFill>
            <a:prstDash val="solid"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 dirty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Tahoma" pitchFamily="2"/>
              </a:rPr>
              <a:t>Foundations of American Government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28600" y="228600"/>
            <a:ext cx="7808912" cy="1054100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lvl="0" algn="l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English Bill of Rights- 1688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28600" y="1371600"/>
            <a:ext cx="7808912" cy="4230687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>
              <a:buClr>
                <a:srgbClr val="108080"/>
              </a:buClr>
              <a:buFont typeface="Wingdings" charset="2"/>
              <a:buChar char=""/>
            </a:pPr>
            <a: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  <a:t>Parliament gave control of England to William and Mary of Orange during the Glorious </a:t>
            </a:r>
            <a:r>
              <a:rPr lang="en-US" sz="2400" dirty="0" smtClean="0">
                <a:solidFill>
                  <a:srgbClr val="FFFFFF"/>
                </a:solidFill>
                <a:latin typeface="Arial"/>
                <a:cs typeface="Arial"/>
              </a:rPr>
              <a:t>Revolution</a:t>
            </a:r>
            <a:br>
              <a:rPr lang="en-US" sz="2400" dirty="0" smtClean="0">
                <a:solidFill>
                  <a:srgbClr val="FFFFFF"/>
                </a:solidFill>
                <a:latin typeface="Arial"/>
                <a:cs typeface="Arial"/>
              </a:rPr>
            </a:br>
            <a:endParaRPr lang="en-US" sz="2400" dirty="0">
              <a:solidFill>
                <a:srgbClr val="FFFFFF"/>
              </a:solidFill>
              <a:latin typeface="Arial"/>
              <a:cs typeface="Arial"/>
            </a:endParaRPr>
          </a:p>
          <a:p>
            <a:pPr lvl="0">
              <a:buClr>
                <a:srgbClr val="108080"/>
              </a:buClr>
              <a:buFont typeface="Wingdings" charset="2"/>
              <a:buChar char=""/>
            </a:pPr>
            <a: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  <a:t>Parliament worried the new monarchs would abuse their power like previous kings and </a:t>
            </a:r>
            <a:r>
              <a:rPr lang="en-US" sz="2400" dirty="0" smtClean="0">
                <a:solidFill>
                  <a:srgbClr val="FFFFFF"/>
                </a:solidFill>
                <a:latin typeface="Arial"/>
                <a:cs typeface="Arial"/>
              </a:rPr>
              <a:t>queens</a:t>
            </a:r>
            <a:br>
              <a:rPr lang="en-US" sz="2400" dirty="0" smtClean="0">
                <a:solidFill>
                  <a:srgbClr val="FFFFFF"/>
                </a:solidFill>
                <a:latin typeface="Arial"/>
                <a:cs typeface="Arial"/>
              </a:rPr>
            </a:br>
            <a:endParaRPr lang="en-US" sz="2400" dirty="0">
              <a:solidFill>
                <a:srgbClr val="FFFFFF"/>
              </a:solidFill>
              <a:latin typeface="Arial"/>
              <a:cs typeface="Arial"/>
            </a:endParaRPr>
          </a:p>
          <a:p>
            <a:pPr lvl="0">
              <a:buClr>
                <a:srgbClr val="108080"/>
              </a:buClr>
              <a:buFont typeface="Wingdings" charset="2"/>
              <a:buChar char=""/>
            </a:pPr>
            <a: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  <a:t>Made them sign a Bill of Rights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28600" y="228600"/>
            <a:ext cx="6705600" cy="1054100"/>
          </a:xfrm>
          <a:ln>
            <a:solidFill>
              <a:srgbClr val="000000"/>
            </a:solidFill>
          </a:ln>
        </p:spPr>
        <p:txBody>
          <a:bodyPr>
            <a:normAutofit fontScale="90000"/>
          </a:bodyPr>
          <a:lstStyle/>
          <a:p>
            <a:pPr lvl="0" algn="l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English Bill of Rights- 1688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28600" y="1524000"/>
            <a:ext cx="6705600" cy="4572000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lvl="0">
              <a:buClr>
                <a:srgbClr val="108080"/>
              </a:buClr>
              <a:buFont typeface="Wingdings" charset="2"/>
              <a:buChar char=""/>
            </a:pPr>
            <a:r>
              <a:rPr lang="en-US" sz="2400" dirty="0">
                <a:solidFill>
                  <a:srgbClr val="FFFFFF"/>
                </a:solidFill>
              </a:rPr>
              <a:t>The rules included</a:t>
            </a:r>
            <a:r>
              <a:rPr lang="en-US" sz="2400" dirty="0" smtClean="0">
                <a:solidFill>
                  <a:srgbClr val="FFFFFF"/>
                </a:solidFill>
              </a:rPr>
              <a:t>:</a:t>
            </a:r>
            <a:br>
              <a:rPr lang="en-US" sz="2400" dirty="0" smtClean="0">
                <a:solidFill>
                  <a:srgbClr val="FFFFFF"/>
                </a:solidFill>
              </a:rPr>
            </a:br>
            <a:endParaRPr lang="en-US" sz="2400" dirty="0">
              <a:solidFill>
                <a:srgbClr val="FFFFFF"/>
              </a:solidFill>
            </a:endParaRPr>
          </a:p>
          <a:p>
            <a:pPr lvl="1" hangingPunct="0">
              <a:buClr>
                <a:srgbClr val="108080"/>
              </a:buClr>
              <a:buFont typeface="Wingdings" charset="2"/>
              <a:buChar char=""/>
            </a:pPr>
            <a:r>
              <a:rPr lang="en-US" sz="2400" dirty="0">
                <a:solidFill>
                  <a:srgbClr val="FFFFFF"/>
                </a:solidFill>
              </a:rPr>
              <a:t>Trial by jury</a:t>
            </a:r>
          </a:p>
          <a:p>
            <a:pPr lvl="1" hangingPunct="0">
              <a:buClr>
                <a:srgbClr val="108080"/>
              </a:buClr>
              <a:buFont typeface="Wingdings" charset="2"/>
              <a:buChar char=""/>
            </a:pPr>
            <a:r>
              <a:rPr lang="en-US" sz="2400" dirty="0">
                <a:solidFill>
                  <a:srgbClr val="FFFFFF"/>
                </a:solidFill>
              </a:rPr>
              <a:t>Due Process</a:t>
            </a:r>
          </a:p>
          <a:p>
            <a:pPr lvl="1" hangingPunct="0">
              <a:buClr>
                <a:srgbClr val="108080"/>
              </a:buClr>
              <a:buFont typeface="Wingdings" charset="2"/>
              <a:buChar char=""/>
            </a:pPr>
            <a:r>
              <a:rPr lang="en-US" sz="2400" dirty="0">
                <a:solidFill>
                  <a:srgbClr val="FFFFFF"/>
                </a:solidFill>
              </a:rPr>
              <a:t>No cruel punishment</a:t>
            </a:r>
          </a:p>
          <a:p>
            <a:pPr lvl="1" hangingPunct="0">
              <a:buClr>
                <a:srgbClr val="108080"/>
              </a:buClr>
              <a:buFont typeface="Wingdings" charset="2"/>
              <a:buChar char=""/>
            </a:pPr>
            <a:r>
              <a:rPr lang="en-US" sz="2400" dirty="0">
                <a:solidFill>
                  <a:srgbClr val="FFFFFF"/>
                </a:solidFill>
              </a:rPr>
              <a:t>No excessive fines or bails</a:t>
            </a:r>
          </a:p>
          <a:p>
            <a:pPr lvl="1" hangingPunct="0">
              <a:buClr>
                <a:srgbClr val="108080"/>
              </a:buClr>
              <a:buFont typeface="Wingdings" charset="2"/>
              <a:buChar char=""/>
            </a:pPr>
            <a:r>
              <a:rPr lang="en-US" sz="2400" dirty="0">
                <a:solidFill>
                  <a:srgbClr val="FFFFFF"/>
                </a:solidFill>
              </a:rPr>
              <a:t>Right to bear arms</a:t>
            </a:r>
          </a:p>
          <a:p>
            <a:pPr lvl="1" hangingPunct="0">
              <a:buClr>
                <a:srgbClr val="108080"/>
              </a:buClr>
              <a:buFont typeface="Wingdings" charset="2"/>
              <a:buChar char=""/>
            </a:pPr>
            <a:r>
              <a:rPr lang="en-US" sz="2400" dirty="0">
                <a:solidFill>
                  <a:srgbClr val="FFFFFF"/>
                </a:solidFill>
              </a:rPr>
              <a:t>Right to petition the government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7010400" y="228600"/>
            <a:ext cx="1904759" cy="3847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28600" y="228600"/>
            <a:ext cx="7808912" cy="1054100"/>
          </a:xfrm>
          <a:ln>
            <a:solidFill>
              <a:srgbClr val="000000"/>
            </a:solidFill>
          </a:ln>
        </p:spPr>
        <p:txBody>
          <a:bodyPr/>
          <a:lstStyle/>
          <a:p>
            <a:pPr lvl="0" algn="l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Common Theme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28600" y="1447800"/>
            <a:ext cx="7808912" cy="4230687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lvl="0">
              <a:buClr>
                <a:srgbClr val="108080"/>
              </a:buClr>
              <a:buFont typeface="Wingdings" charset="2"/>
              <a:buChar char=""/>
            </a:pPr>
            <a:r>
              <a:rPr lang="en-US" sz="2800" dirty="0">
                <a:solidFill>
                  <a:srgbClr val="FFFFFF"/>
                </a:solidFill>
                <a:latin typeface="Arial"/>
                <a:cs typeface="Arial"/>
              </a:rPr>
              <a:t>All 3 documents limited the power of the government (aka “the kings and queens”)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28600" y="457200"/>
            <a:ext cx="6781800" cy="990600"/>
          </a:xfrm>
          <a:ln w="9528">
            <a:solidFill>
              <a:srgbClr val="000000"/>
            </a:solidFill>
            <a:prstDash val="solid"/>
          </a:ln>
        </p:spPr>
        <p:txBody>
          <a:bodyPr lIns="90004" tIns="44997" rIns="90004" bIns="44997" anchorCtr="0"/>
          <a:lstStyle/>
          <a:p>
            <a:pPr lvl="0" algn="l" hangingPunct="1">
              <a:buNone/>
            </a:pPr>
            <a:r>
              <a:rPr lang="en-US" sz="4600" dirty="0">
                <a:solidFill>
                  <a:srgbClr val="FFFFFF"/>
                </a:solidFill>
                <a:latin typeface="Franklin Gothic Book" pitchFamily="18"/>
              </a:rPr>
              <a:t>John Locke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228600" y="1524000"/>
            <a:ext cx="6781800" cy="4648200"/>
          </a:xfrm>
          <a:ln w="9528">
            <a:solidFill>
              <a:srgbClr val="000000"/>
            </a:solidFill>
            <a:prstDash val="solid"/>
          </a:ln>
        </p:spPr>
        <p:txBody>
          <a:bodyPr lIns="90004" tIns="44997" rIns="90004" bIns="44997">
            <a:normAutofit fontScale="92500" lnSpcReduction="10000"/>
          </a:bodyPr>
          <a:lstStyle/>
          <a:p>
            <a:pPr marL="0" lvl="0" indent="0" algn="l" hangingPunct="1">
              <a:spcAft>
                <a:spcPts val="0"/>
              </a:spcAft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2400" i="1" dirty="0" smtClean="0">
                <a:solidFill>
                  <a:srgbClr val="FFFFFF"/>
                </a:solidFill>
                <a:latin typeface="Arial"/>
              </a:rPr>
              <a:t>Second </a:t>
            </a:r>
            <a:r>
              <a:rPr lang="en-US" sz="2400" i="1" dirty="0">
                <a:solidFill>
                  <a:srgbClr val="FFFFFF"/>
                </a:solidFill>
                <a:latin typeface="Arial"/>
              </a:rPr>
              <a:t>Treatise on </a:t>
            </a:r>
            <a:r>
              <a:rPr lang="en-US" sz="2400" i="1" dirty="0" smtClean="0">
                <a:solidFill>
                  <a:srgbClr val="FFFFFF"/>
                </a:solidFill>
                <a:latin typeface="Arial"/>
              </a:rPr>
              <a:t>Government</a:t>
            </a:r>
            <a:br>
              <a:rPr lang="en-US" sz="2400" i="1" dirty="0" smtClean="0">
                <a:solidFill>
                  <a:srgbClr val="FFFFFF"/>
                </a:solidFill>
                <a:latin typeface="Arial"/>
              </a:rPr>
            </a:br>
            <a:endParaRPr lang="en-US" sz="2400" i="1" dirty="0">
              <a:solidFill>
                <a:srgbClr val="FFFFFF"/>
              </a:solidFill>
              <a:latin typeface="Arial"/>
            </a:endParaRPr>
          </a:p>
          <a:p>
            <a:pPr marL="0" lvl="0" indent="0" algn="l" hangingPunct="1">
              <a:spcAft>
                <a:spcPts val="0"/>
              </a:spcAft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2400" dirty="0">
                <a:solidFill>
                  <a:srgbClr val="FFFFFF"/>
                </a:solidFill>
                <a:latin typeface="Arial"/>
              </a:rPr>
              <a:t>Every man is created </a:t>
            </a:r>
            <a:r>
              <a:rPr lang="en-US" sz="2400" dirty="0" smtClean="0">
                <a:solidFill>
                  <a:srgbClr val="FFFFFF"/>
                </a:solidFill>
                <a:latin typeface="Arial"/>
              </a:rPr>
              <a:t>GOOD</a:t>
            </a:r>
            <a:br>
              <a:rPr lang="en-US" sz="2400" dirty="0" smtClean="0">
                <a:solidFill>
                  <a:srgbClr val="FFFFFF"/>
                </a:solidFill>
                <a:latin typeface="Arial"/>
              </a:rPr>
            </a:br>
            <a:endParaRPr lang="en-US" sz="2400" dirty="0" smtClean="0">
              <a:solidFill>
                <a:srgbClr val="FFFFFF"/>
              </a:solidFill>
              <a:latin typeface="Arial"/>
            </a:endParaRPr>
          </a:p>
          <a:p>
            <a:pPr marL="0" lvl="0" indent="0" algn="l" hangingPunct="1">
              <a:spcAft>
                <a:spcPts val="0"/>
              </a:spcAft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2400" dirty="0" smtClean="0">
                <a:solidFill>
                  <a:srgbClr val="FFFFFF"/>
                </a:solidFill>
                <a:latin typeface="Arial"/>
              </a:rPr>
              <a:t>Entitled to “Natural Rights” (life, liberty, and property)</a:t>
            </a:r>
            <a:br>
              <a:rPr lang="en-US" sz="2400" dirty="0" smtClean="0">
                <a:solidFill>
                  <a:srgbClr val="FFFFFF"/>
                </a:solidFill>
                <a:latin typeface="Arial"/>
              </a:rPr>
            </a:br>
            <a:endParaRPr lang="en-US" sz="2400" dirty="0">
              <a:solidFill>
                <a:srgbClr val="FFFFFF"/>
              </a:solidFill>
              <a:latin typeface="Arial"/>
            </a:endParaRPr>
          </a:p>
          <a:p>
            <a:pPr marL="0" lvl="0" indent="0" algn="l" hangingPunct="1">
              <a:spcAft>
                <a:spcPts val="0"/>
              </a:spcAft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2400" dirty="0">
                <a:solidFill>
                  <a:srgbClr val="FFFFFF"/>
                </a:solidFill>
                <a:latin typeface="Arial"/>
              </a:rPr>
              <a:t>Government is </a:t>
            </a:r>
            <a:r>
              <a:rPr lang="en-US" sz="2400" dirty="0" smtClean="0">
                <a:solidFill>
                  <a:srgbClr val="FFFFFF"/>
                </a:solidFill>
                <a:latin typeface="Arial"/>
              </a:rPr>
              <a:t>necessary</a:t>
            </a:r>
            <a:br>
              <a:rPr lang="en-US" sz="2400" dirty="0" smtClean="0">
                <a:solidFill>
                  <a:srgbClr val="FFFFFF"/>
                </a:solidFill>
                <a:latin typeface="Arial"/>
              </a:rPr>
            </a:br>
            <a:endParaRPr lang="en-US" sz="2400" dirty="0">
              <a:solidFill>
                <a:srgbClr val="FFFFFF"/>
              </a:solidFill>
              <a:latin typeface="Arial"/>
            </a:endParaRPr>
          </a:p>
          <a:p>
            <a:pPr marL="0" lvl="0" indent="0" algn="l" hangingPunct="1">
              <a:spcAft>
                <a:spcPts val="0"/>
              </a:spcAft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2400" dirty="0">
                <a:solidFill>
                  <a:srgbClr val="FFFFFF"/>
                </a:solidFill>
                <a:latin typeface="Arial"/>
              </a:rPr>
              <a:t>Representative Government= </a:t>
            </a:r>
            <a:r>
              <a:rPr lang="en-US" sz="2400" dirty="0" smtClean="0">
                <a:solidFill>
                  <a:srgbClr val="FFFFFF"/>
                </a:solidFill>
                <a:latin typeface="Arial"/>
              </a:rPr>
              <a:t>the 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best </a:t>
            </a:r>
            <a:r>
              <a:rPr lang="en-US" sz="2400" dirty="0" smtClean="0">
                <a:solidFill>
                  <a:srgbClr val="FFFFFF"/>
                </a:solidFill>
                <a:latin typeface="Arial"/>
              </a:rPr>
              <a:t>form of government</a:t>
            </a:r>
            <a:br>
              <a:rPr lang="en-US" sz="2400" dirty="0" smtClean="0">
                <a:solidFill>
                  <a:srgbClr val="FFFFFF"/>
                </a:solidFill>
                <a:latin typeface="Arial"/>
              </a:rPr>
            </a:br>
            <a:endParaRPr lang="en-US" sz="2400" dirty="0">
              <a:solidFill>
                <a:srgbClr val="FFFFFF"/>
              </a:solidFill>
              <a:latin typeface="Arial"/>
            </a:endParaRPr>
          </a:p>
          <a:p>
            <a:pPr marL="0" lvl="0" indent="0" algn="l" hangingPunct="1">
              <a:spcBef>
                <a:spcPts val="600"/>
              </a:spcBef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2400" dirty="0">
                <a:solidFill>
                  <a:srgbClr val="FFFFFF"/>
                </a:solidFill>
                <a:latin typeface="Arial"/>
              </a:rPr>
              <a:t>Separation of Powers= Good Idea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7162800" y="457200"/>
            <a:ext cx="1752600" cy="26462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28600" y="228600"/>
            <a:ext cx="6172200" cy="1143000"/>
          </a:xfrm>
          <a:ln w="9528">
            <a:solidFill>
              <a:srgbClr val="000000"/>
            </a:solidFill>
            <a:prstDash val="solid"/>
          </a:ln>
        </p:spPr>
        <p:txBody>
          <a:bodyPr lIns="90004" tIns="44997" rIns="90004" bIns="44997" anchorCtr="0"/>
          <a:lstStyle/>
          <a:p>
            <a:pPr lvl="0" algn="l" hangingPunct="1">
              <a:buNone/>
            </a:pPr>
            <a:r>
              <a:rPr lang="en-US" sz="4600" dirty="0">
                <a:solidFill>
                  <a:srgbClr val="FFFFFF"/>
                </a:solidFill>
                <a:latin typeface="Franklin Gothic Book" pitchFamily="18"/>
              </a:rPr>
              <a:t>Thomas Hobbes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228600" y="1371600"/>
            <a:ext cx="6172200" cy="5105400"/>
          </a:xfrm>
          <a:ln w="9528">
            <a:solidFill>
              <a:srgbClr val="000000"/>
            </a:solidFill>
            <a:prstDash val="solid"/>
          </a:ln>
        </p:spPr>
        <p:txBody>
          <a:bodyPr lIns="90004" tIns="44997" rIns="90004" bIns="44997">
            <a:normAutofit/>
          </a:bodyPr>
          <a:lstStyle/>
          <a:p>
            <a:pPr marL="0" lvl="0" indent="0" algn="l" hangingPunct="1">
              <a:spcAft>
                <a:spcPts val="0"/>
              </a:spcAft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2400" i="1" dirty="0" smtClean="0">
                <a:solidFill>
                  <a:srgbClr val="FFFFFF"/>
                </a:solidFill>
                <a:latin typeface="Arial"/>
              </a:rPr>
              <a:t>Leviathan</a:t>
            </a:r>
            <a:br>
              <a:rPr lang="en-US" sz="2400" i="1" dirty="0" smtClean="0">
                <a:solidFill>
                  <a:srgbClr val="FFFFFF"/>
                </a:solidFill>
                <a:latin typeface="Arial"/>
              </a:rPr>
            </a:br>
            <a:endParaRPr lang="en-US" sz="2400" i="1" dirty="0">
              <a:solidFill>
                <a:srgbClr val="FFFFFF"/>
              </a:solidFill>
              <a:latin typeface="Arial"/>
            </a:endParaRPr>
          </a:p>
          <a:p>
            <a:pPr marL="0" lvl="0" indent="0" algn="l" hangingPunct="1">
              <a:spcAft>
                <a:spcPts val="0"/>
              </a:spcAft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2400" dirty="0">
                <a:solidFill>
                  <a:srgbClr val="FFFFFF"/>
                </a:solidFill>
                <a:latin typeface="Arial"/>
              </a:rPr>
              <a:t>Every man is created </a:t>
            </a:r>
            <a:r>
              <a:rPr lang="en-US" sz="2400" dirty="0" smtClean="0">
                <a:solidFill>
                  <a:srgbClr val="FFFFFF"/>
                </a:solidFill>
                <a:latin typeface="Arial"/>
              </a:rPr>
              <a:t>EVIL</a:t>
            </a:r>
            <a:br>
              <a:rPr lang="en-US" sz="2400" dirty="0" smtClean="0">
                <a:solidFill>
                  <a:srgbClr val="FFFFFF"/>
                </a:solidFill>
                <a:latin typeface="Arial"/>
              </a:rPr>
            </a:br>
            <a:endParaRPr lang="en-US" sz="2400" dirty="0">
              <a:solidFill>
                <a:srgbClr val="FFFFFF"/>
              </a:solidFill>
              <a:latin typeface="Arial"/>
            </a:endParaRPr>
          </a:p>
          <a:p>
            <a:pPr marL="0" lvl="0" indent="0" algn="l" hangingPunct="1">
              <a:spcAft>
                <a:spcPts val="0"/>
              </a:spcAft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2400" dirty="0">
                <a:solidFill>
                  <a:srgbClr val="FFFFFF"/>
                </a:solidFill>
                <a:latin typeface="Arial"/>
              </a:rPr>
              <a:t>Need 1 single great POWER</a:t>
            </a:r>
          </a:p>
          <a:p>
            <a:pPr marL="0" lvl="0" indent="0" algn="l" hangingPunct="1">
              <a:spcAft>
                <a:spcPts val="0"/>
              </a:spcAft>
              <a:buNone/>
            </a:pPr>
            <a:endParaRPr lang="en-US" sz="2400" dirty="0">
              <a:solidFill>
                <a:srgbClr val="FFFFFF"/>
              </a:solidFill>
              <a:latin typeface="Arial"/>
            </a:endParaRPr>
          </a:p>
          <a:p>
            <a:pPr marL="0" lvl="0" indent="0" algn="l" hangingPunct="1">
              <a:spcAft>
                <a:spcPts val="0"/>
              </a:spcAft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2400" dirty="0">
                <a:solidFill>
                  <a:srgbClr val="FFFFFF"/>
                </a:solidFill>
                <a:latin typeface="Arial"/>
              </a:rPr>
              <a:t>Powerful </a:t>
            </a:r>
            <a:r>
              <a:rPr lang="en-US" sz="2400" dirty="0" smtClean="0">
                <a:solidFill>
                  <a:srgbClr val="FFFFFF"/>
                </a:solidFill>
                <a:latin typeface="Arial"/>
              </a:rPr>
              <a:t>people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Arial"/>
              </a:rPr>
              <a:t>ABUSE 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power</a:t>
            </a:r>
          </a:p>
          <a:p>
            <a:pPr marL="0" lvl="0" indent="0" algn="l" hangingPunct="1">
              <a:spcAft>
                <a:spcPts val="0"/>
              </a:spcAft>
              <a:buNone/>
            </a:pPr>
            <a:endParaRPr lang="en-US" sz="2400" dirty="0">
              <a:solidFill>
                <a:srgbClr val="FFFFFF"/>
              </a:solidFill>
              <a:latin typeface="Arial"/>
            </a:endParaRPr>
          </a:p>
          <a:p>
            <a:pPr marL="0" lvl="0" indent="0" algn="l" hangingPunct="1">
              <a:spcAft>
                <a:spcPts val="0"/>
              </a:spcAft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2400" dirty="0">
                <a:solidFill>
                  <a:srgbClr val="FFFFFF"/>
                </a:solidFill>
                <a:latin typeface="Arial"/>
              </a:rPr>
              <a:t>No </a:t>
            </a:r>
            <a:r>
              <a:rPr lang="en-US" sz="2400" dirty="0" smtClean="0">
                <a:solidFill>
                  <a:srgbClr val="FFFFFF"/>
                </a:solidFill>
                <a:latin typeface="Arial"/>
              </a:rPr>
              <a:t>oligarchy or democracy</a:t>
            </a:r>
            <a:endParaRPr lang="en-US" sz="2400" dirty="0">
              <a:solidFill>
                <a:srgbClr val="FFFFFF"/>
              </a:solidFill>
              <a:latin typeface="Arial"/>
            </a:endParaRPr>
          </a:p>
          <a:p>
            <a:pPr marL="0" lvl="0" indent="0" algn="l" hangingPunct="1">
              <a:spcAft>
                <a:spcPts val="0"/>
              </a:spcAft>
              <a:buNone/>
            </a:pPr>
            <a:endParaRPr lang="en-US" sz="2400" dirty="0">
              <a:solidFill>
                <a:srgbClr val="FFFFFF"/>
              </a:solidFill>
              <a:latin typeface="Arial"/>
            </a:endParaRPr>
          </a:p>
          <a:p>
            <a:pPr marL="0" lvl="0" indent="0" algn="l" hangingPunct="1">
              <a:spcAft>
                <a:spcPts val="0"/>
              </a:spcAft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2400" dirty="0">
                <a:solidFill>
                  <a:srgbClr val="FFFFFF"/>
                </a:solidFill>
                <a:latin typeface="Arial"/>
              </a:rPr>
              <a:t>If </a:t>
            </a:r>
            <a:r>
              <a:rPr lang="en-US" sz="2400" dirty="0" smtClean="0">
                <a:solidFill>
                  <a:srgbClr val="FFFFFF"/>
                </a:solidFill>
                <a:latin typeface="Arial"/>
              </a:rPr>
              <a:t>leader is 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not doing what people </a:t>
            </a:r>
            <a:r>
              <a:rPr lang="en-US" sz="2400" dirty="0" smtClean="0">
                <a:solidFill>
                  <a:srgbClr val="FFFFFF"/>
                </a:solidFill>
                <a:latin typeface="Arial"/>
              </a:rPr>
              <a:t>want, get a 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new leader</a:t>
            </a:r>
          </a:p>
          <a:p>
            <a:pPr marL="0" lvl="0" indent="0" algn="l" hangingPunct="1">
              <a:spcAft>
                <a:spcPts val="0"/>
              </a:spcAft>
              <a:buNone/>
            </a:pPr>
            <a:endParaRPr lang="en-US" sz="300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6629400" y="228600"/>
            <a:ext cx="2209800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28600" y="304800"/>
            <a:ext cx="6248400" cy="1143000"/>
          </a:xfrm>
          <a:ln w="9528">
            <a:solidFill>
              <a:srgbClr val="000000"/>
            </a:solidFill>
            <a:prstDash val="solid"/>
          </a:ln>
        </p:spPr>
        <p:txBody>
          <a:bodyPr lIns="90004" tIns="44997" rIns="90004" bIns="44997" anchorCtr="0"/>
          <a:lstStyle/>
          <a:p>
            <a:pPr lvl="0" algn="l" hangingPunct="1">
              <a:buNone/>
            </a:pPr>
            <a:r>
              <a:rPr lang="en-US" sz="4000" dirty="0">
                <a:solidFill>
                  <a:srgbClr val="FFFFFF"/>
                </a:solidFill>
                <a:latin typeface="Franklin Gothic Book" pitchFamily="18"/>
              </a:rPr>
              <a:t>Charles Montesquieu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52400" y="1600200"/>
            <a:ext cx="6324600" cy="5105400"/>
          </a:xfrm>
          <a:ln w="9528">
            <a:solidFill>
              <a:srgbClr val="000000"/>
            </a:solidFill>
            <a:prstDash val="solid"/>
          </a:ln>
        </p:spPr>
        <p:txBody>
          <a:bodyPr lIns="90004" tIns="44997" rIns="90004" bIns="44997">
            <a:normAutofit/>
          </a:bodyPr>
          <a:lstStyle/>
          <a:p>
            <a:pPr marL="0" lvl="0" indent="0" algn="l" hangingPunct="1">
              <a:spcBef>
                <a:spcPts val="600"/>
              </a:spcBef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2400" i="1" dirty="0" smtClean="0">
                <a:solidFill>
                  <a:srgbClr val="FFFFFF"/>
                </a:solidFill>
                <a:latin typeface="Arial"/>
              </a:rPr>
              <a:t>The </a:t>
            </a:r>
            <a:r>
              <a:rPr lang="en-US" sz="2400" i="1" dirty="0">
                <a:solidFill>
                  <a:srgbClr val="FFFFFF"/>
                </a:solidFill>
                <a:latin typeface="Arial"/>
              </a:rPr>
              <a:t>Spirit </a:t>
            </a:r>
            <a:r>
              <a:rPr lang="en-US" sz="2400" i="1" dirty="0" smtClean="0">
                <a:solidFill>
                  <a:srgbClr val="FFFFFF"/>
                </a:solidFill>
                <a:latin typeface="Arial"/>
              </a:rPr>
              <a:t>Laws</a:t>
            </a:r>
            <a:br>
              <a:rPr lang="en-US" sz="2400" i="1" dirty="0" smtClean="0">
                <a:solidFill>
                  <a:srgbClr val="FFFFFF"/>
                </a:solidFill>
                <a:latin typeface="Arial"/>
              </a:rPr>
            </a:br>
            <a:endParaRPr lang="en-US" sz="2400" i="1" dirty="0">
              <a:solidFill>
                <a:srgbClr val="FFFFFF"/>
              </a:solidFill>
              <a:latin typeface="Arial"/>
            </a:endParaRPr>
          </a:p>
          <a:p>
            <a:pPr marL="0" lvl="0" indent="0" algn="l" hangingPunct="1">
              <a:spcBef>
                <a:spcPts val="600"/>
              </a:spcBef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2400" dirty="0">
                <a:solidFill>
                  <a:srgbClr val="FFFFFF"/>
                </a:solidFill>
                <a:latin typeface="Arial"/>
              </a:rPr>
              <a:t>3 types of government= monarchy, democracy, </a:t>
            </a:r>
            <a:r>
              <a:rPr lang="en-US" sz="2400" dirty="0" smtClean="0">
                <a:solidFill>
                  <a:srgbClr val="FFFFFF"/>
                </a:solidFill>
                <a:latin typeface="Arial"/>
              </a:rPr>
              <a:t>dictatorship</a:t>
            </a:r>
            <a:br>
              <a:rPr lang="en-US" sz="2400" dirty="0" smtClean="0">
                <a:solidFill>
                  <a:srgbClr val="FFFFFF"/>
                </a:solidFill>
                <a:latin typeface="Arial"/>
              </a:rPr>
            </a:br>
            <a:endParaRPr lang="en-US" sz="2400" dirty="0">
              <a:solidFill>
                <a:srgbClr val="FFFFFF"/>
              </a:solidFill>
              <a:latin typeface="Arial"/>
            </a:endParaRPr>
          </a:p>
          <a:p>
            <a:pPr marL="0" lvl="0" indent="0" algn="l" hangingPunct="1">
              <a:spcBef>
                <a:spcPts val="600"/>
              </a:spcBef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2400" dirty="0">
                <a:solidFill>
                  <a:srgbClr val="FFFFFF"/>
                </a:solidFill>
                <a:latin typeface="Arial"/>
              </a:rPr>
              <a:t>Government RULED BY THE PEOPLE= Best form of </a:t>
            </a:r>
            <a:r>
              <a:rPr lang="en-US" sz="2400" dirty="0" smtClean="0">
                <a:solidFill>
                  <a:srgbClr val="FFFFFF"/>
                </a:solidFill>
                <a:latin typeface="Arial"/>
              </a:rPr>
              <a:t>government</a:t>
            </a:r>
            <a:br>
              <a:rPr lang="en-US" sz="2400" dirty="0" smtClean="0">
                <a:solidFill>
                  <a:srgbClr val="FFFFFF"/>
                </a:solidFill>
                <a:latin typeface="Arial"/>
              </a:rPr>
            </a:br>
            <a:endParaRPr lang="en-US" sz="2400" dirty="0">
              <a:solidFill>
                <a:srgbClr val="FFFFFF"/>
              </a:solidFill>
              <a:latin typeface="Arial"/>
            </a:endParaRPr>
          </a:p>
          <a:p>
            <a:pPr marL="0" lvl="0" indent="0" algn="l" hangingPunct="1">
              <a:spcBef>
                <a:spcPts val="600"/>
              </a:spcBef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2400" dirty="0">
                <a:solidFill>
                  <a:srgbClr val="FFFFFF"/>
                </a:solidFill>
                <a:latin typeface="Arial"/>
              </a:rPr>
              <a:t>S</a:t>
            </a:r>
            <a:r>
              <a:rPr lang="en-US" sz="2400" dirty="0" smtClean="0">
                <a:solidFill>
                  <a:srgbClr val="FFFFFF"/>
                </a:solidFill>
                <a:latin typeface="Arial"/>
              </a:rPr>
              <a:t>eparation 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of power- 3 branches- Legislative, Executive, </a:t>
            </a:r>
            <a:r>
              <a:rPr lang="en-US" sz="2400" dirty="0" smtClean="0">
                <a:solidFill>
                  <a:srgbClr val="FFFFFF"/>
                </a:solidFill>
                <a:latin typeface="Arial"/>
              </a:rPr>
              <a:t>Judicial</a:t>
            </a:r>
            <a:br>
              <a:rPr lang="en-US" sz="2400" dirty="0" smtClean="0">
                <a:solidFill>
                  <a:srgbClr val="FFFFFF"/>
                </a:solidFill>
                <a:latin typeface="Arial"/>
              </a:rPr>
            </a:br>
            <a:endParaRPr lang="en-US" sz="2400" dirty="0" smtClean="0">
              <a:solidFill>
                <a:srgbClr val="FFFFFF"/>
              </a:solidFill>
              <a:latin typeface="Arial"/>
            </a:endParaRPr>
          </a:p>
          <a:p>
            <a:pPr marL="0" lvl="0" indent="0" algn="l" hangingPunct="1">
              <a:spcBef>
                <a:spcPts val="600"/>
              </a:spcBef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2400" dirty="0" smtClean="0">
                <a:solidFill>
                  <a:srgbClr val="FFFFFF"/>
                </a:solidFill>
                <a:latin typeface="Arial"/>
              </a:rPr>
              <a:t>Checks and Balances </a:t>
            </a:r>
            <a:endParaRPr lang="en-US" sz="240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6705600" y="304800"/>
            <a:ext cx="2131150" cy="251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28600" y="274638"/>
            <a:ext cx="7924800" cy="1143000"/>
          </a:xfrm>
          <a:ln w="9528">
            <a:solidFill>
              <a:srgbClr val="000000"/>
            </a:solidFill>
            <a:prstDash val="solid"/>
          </a:ln>
        </p:spPr>
        <p:txBody>
          <a:bodyPr lIns="90004" tIns="44997" rIns="90004" bIns="44997" anchorCtr="0"/>
          <a:lstStyle/>
          <a:p>
            <a:pPr lvl="0" algn="l" hangingPunct="1">
              <a:buNone/>
            </a:pPr>
            <a:r>
              <a:rPr lang="en-US" sz="4600">
                <a:solidFill>
                  <a:srgbClr val="FFFFFF"/>
                </a:solidFill>
                <a:latin typeface="Franklin Gothic Book" pitchFamily="18"/>
              </a:rPr>
              <a:t>Common Theme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228600" y="1600200"/>
            <a:ext cx="7924800" cy="4724400"/>
          </a:xfrm>
          <a:ln w="9528">
            <a:solidFill>
              <a:srgbClr val="000000"/>
            </a:solidFill>
            <a:prstDash val="solid"/>
          </a:ln>
        </p:spPr>
        <p:txBody>
          <a:bodyPr lIns="90004" tIns="44997" rIns="90004" bIns="44997"/>
          <a:lstStyle/>
          <a:p>
            <a:pPr marL="0" lvl="0" indent="0" algn="l" hangingPunct="1">
              <a:spcBef>
                <a:spcPts val="600"/>
              </a:spcBef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3000" dirty="0">
                <a:solidFill>
                  <a:srgbClr val="FFFFFF"/>
                </a:solidFill>
                <a:latin typeface="Arial"/>
              </a:rPr>
              <a:t>All 3 believed government and the state exists to serve the </a:t>
            </a:r>
            <a:r>
              <a:rPr lang="en-US" sz="3000" b="1" dirty="0">
                <a:solidFill>
                  <a:srgbClr val="FFFFFF"/>
                </a:solidFill>
                <a:latin typeface="Arial"/>
              </a:rPr>
              <a:t>will of the people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28600" y="228600"/>
            <a:ext cx="7808912" cy="1054100"/>
          </a:xfrm>
          <a:ln>
            <a:solidFill>
              <a:schemeClr val="tx1"/>
            </a:solidFill>
          </a:ln>
        </p:spPr>
        <p:txBody>
          <a:bodyPr/>
          <a:lstStyle/>
          <a:p>
            <a:pPr lvl="0" algn="l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Magna </a:t>
            </a:r>
            <a:r>
              <a:rPr lang="en-US" dirty="0" err="1">
                <a:solidFill>
                  <a:srgbClr val="FFFFFF"/>
                </a:solidFill>
                <a:latin typeface="Arial"/>
                <a:cs typeface="Arial"/>
              </a:rPr>
              <a:t>Carta</a:t>
            </a: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28600" y="1447800"/>
            <a:ext cx="7808912" cy="4230687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lvl="0">
              <a:buClr>
                <a:srgbClr val="108080"/>
              </a:buClr>
              <a:buFont typeface="Wingdings" charset="2"/>
              <a:buChar char=""/>
            </a:pPr>
            <a: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  <a:t>1215- nobles in England had enough of paying extra </a:t>
            </a:r>
            <a:r>
              <a:rPr lang="en-US" sz="2400" dirty="0" smtClean="0">
                <a:solidFill>
                  <a:srgbClr val="FFFFFF"/>
                </a:solidFill>
                <a:latin typeface="Arial"/>
                <a:cs typeface="Arial"/>
              </a:rPr>
              <a:t>taxes</a:t>
            </a:r>
            <a:br>
              <a:rPr lang="en-US" sz="2400" dirty="0" smtClean="0">
                <a:solidFill>
                  <a:srgbClr val="FFFFFF"/>
                </a:solidFill>
                <a:latin typeface="Arial"/>
                <a:cs typeface="Arial"/>
              </a:rPr>
            </a:br>
            <a:endParaRPr lang="en-US" sz="2400" dirty="0">
              <a:solidFill>
                <a:srgbClr val="FFFFFF"/>
              </a:solidFill>
              <a:latin typeface="Arial"/>
              <a:cs typeface="Arial"/>
            </a:endParaRPr>
          </a:p>
          <a:p>
            <a:pPr lvl="0">
              <a:buClr>
                <a:srgbClr val="108080"/>
              </a:buClr>
              <a:buFont typeface="Wingdings" charset="2"/>
              <a:buChar char=""/>
            </a:pPr>
            <a: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  <a:t>Barons rebelled and captured </a:t>
            </a:r>
            <a:r>
              <a:rPr lang="en-US" sz="2400" dirty="0" smtClean="0">
                <a:solidFill>
                  <a:srgbClr val="FFFFFF"/>
                </a:solidFill>
                <a:latin typeface="Arial"/>
                <a:cs typeface="Arial"/>
              </a:rPr>
              <a:t>London</a:t>
            </a:r>
            <a:br>
              <a:rPr lang="en-US" sz="2400" dirty="0" smtClean="0">
                <a:solidFill>
                  <a:srgbClr val="FFFFFF"/>
                </a:solidFill>
                <a:latin typeface="Arial"/>
                <a:cs typeface="Arial"/>
              </a:rPr>
            </a:br>
            <a:endParaRPr lang="en-US" sz="2400" dirty="0">
              <a:solidFill>
                <a:srgbClr val="FFFFFF"/>
              </a:solidFill>
              <a:latin typeface="Arial"/>
              <a:cs typeface="Arial"/>
            </a:endParaRPr>
          </a:p>
          <a:p>
            <a:pPr lvl="0">
              <a:buClr>
                <a:srgbClr val="108080"/>
              </a:buClr>
              <a:buFont typeface="Wingdings" charset="2"/>
              <a:buChar char=""/>
            </a:pPr>
            <a: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  <a:t>Met with the King to reach a peace </a:t>
            </a:r>
            <a:r>
              <a:rPr lang="en-US" sz="2400" dirty="0" smtClean="0">
                <a:solidFill>
                  <a:srgbClr val="FFFFFF"/>
                </a:solidFill>
                <a:latin typeface="Arial"/>
                <a:cs typeface="Arial"/>
              </a:rPr>
              <a:t>agreement</a:t>
            </a:r>
            <a:br>
              <a:rPr lang="en-US" sz="2400" dirty="0" smtClean="0">
                <a:solidFill>
                  <a:srgbClr val="FFFFFF"/>
                </a:solidFill>
                <a:latin typeface="Arial"/>
                <a:cs typeface="Arial"/>
              </a:rPr>
            </a:br>
            <a:endParaRPr lang="en-US" sz="2400" dirty="0">
              <a:solidFill>
                <a:srgbClr val="FFFFFF"/>
              </a:solidFill>
              <a:latin typeface="Arial"/>
              <a:cs typeface="Arial"/>
            </a:endParaRPr>
          </a:p>
          <a:p>
            <a:pPr lvl="0">
              <a:buClr>
                <a:srgbClr val="108080"/>
              </a:buClr>
              <a:buFont typeface="Wingdings" charset="2"/>
              <a:buChar char=""/>
            </a:pPr>
            <a: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  <a:t>King agreed to their demands by signing a document known as the Magna </a:t>
            </a:r>
            <a:r>
              <a:rPr lang="en-US" sz="2400" dirty="0" err="1">
                <a:solidFill>
                  <a:srgbClr val="FFFFFF"/>
                </a:solidFill>
                <a:latin typeface="Arial"/>
                <a:cs typeface="Arial"/>
              </a:rPr>
              <a:t>Carta</a:t>
            </a:r>
            <a: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  <a:t>- the “Great Charter”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28600" y="228600"/>
            <a:ext cx="6477000" cy="1054100"/>
          </a:xfrm>
          <a:ln>
            <a:solidFill>
              <a:schemeClr val="tx1"/>
            </a:solidFill>
          </a:ln>
        </p:spPr>
        <p:txBody>
          <a:bodyPr/>
          <a:lstStyle/>
          <a:p>
            <a:pPr lvl="0" algn="l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Magna </a:t>
            </a:r>
            <a:r>
              <a:rPr lang="en-US" dirty="0" err="1">
                <a:solidFill>
                  <a:srgbClr val="FFFFFF"/>
                </a:solidFill>
                <a:latin typeface="Arial"/>
                <a:cs typeface="Arial"/>
              </a:rPr>
              <a:t>Carta</a:t>
            </a: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28600" y="1600200"/>
            <a:ext cx="6477000" cy="4876800"/>
          </a:xfrm>
          <a:ln>
            <a:solidFill>
              <a:srgbClr val="000000"/>
            </a:solidFill>
          </a:ln>
        </p:spPr>
        <p:txBody>
          <a:bodyPr>
            <a:normAutofit lnSpcReduction="10000"/>
          </a:bodyPr>
          <a:lstStyle/>
          <a:p>
            <a:pPr lvl="0">
              <a:buClr>
                <a:srgbClr val="108080"/>
              </a:buClr>
              <a:buFont typeface="Wingdings" charset="2"/>
              <a:buChar char=""/>
            </a:pPr>
            <a: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  <a:t>Rights of people are protected against the power of the king or </a:t>
            </a:r>
            <a:r>
              <a:rPr lang="en-US" sz="2400" dirty="0" smtClean="0">
                <a:solidFill>
                  <a:srgbClr val="FFFFFF"/>
                </a:solidFill>
                <a:latin typeface="Arial"/>
                <a:cs typeface="Arial"/>
              </a:rPr>
              <a:t>queen</a:t>
            </a:r>
            <a:br>
              <a:rPr lang="en-US" sz="2400" dirty="0" smtClean="0">
                <a:solidFill>
                  <a:srgbClr val="FFFFFF"/>
                </a:solidFill>
                <a:latin typeface="Arial"/>
                <a:cs typeface="Arial"/>
              </a:rPr>
            </a:br>
            <a:endParaRPr lang="en-US" sz="2400" dirty="0">
              <a:solidFill>
                <a:srgbClr val="FFFFFF"/>
              </a:solidFill>
              <a:latin typeface="Arial"/>
              <a:cs typeface="Arial"/>
            </a:endParaRPr>
          </a:p>
          <a:p>
            <a:pPr lvl="0">
              <a:buClr>
                <a:srgbClr val="108080"/>
              </a:buClr>
              <a:buFont typeface="Wingdings" charset="2"/>
              <a:buChar char=""/>
            </a:pPr>
            <a:r>
              <a:rPr lang="en-US" sz="2400" b="1" dirty="0">
                <a:solidFill>
                  <a:srgbClr val="FFFFFF"/>
                </a:solidFill>
                <a:latin typeface="Arial"/>
                <a:cs typeface="Arial"/>
              </a:rPr>
              <a:t>Important </a:t>
            </a:r>
            <a:r>
              <a:rPr lang="en-US" sz="2400" b="1" dirty="0" smtClean="0">
                <a:solidFill>
                  <a:srgbClr val="FFFFFF"/>
                </a:solidFill>
                <a:latin typeface="Arial"/>
                <a:cs typeface="Arial"/>
              </a:rPr>
              <a:t>Points:</a:t>
            </a:r>
            <a:r>
              <a:rPr lang="en-US" sz="2400" dirty="0" smtClean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en-US" sz="2400" dirty="0" smtClean="0">
                <a:solidFill>
                  <a:srgbClr val="FFFFFF"/>
                </a:solidFill>
                <a:latin typeface="Arial"/>
                <a:cs typeface="Arial"/>
              </a:rPr>
            </a:br>
            <a:endParaRPr lang="en-US" sz="240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822960" lvl="1" indent="-457200" hangingPunct="0">
              <a:buClr>
                <a:srgbClr val="108080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  <a:t>The church had the final say </a:t>
            </a:r>
            <a:r>
              <a:rPr lang="en-US" sz="2400" dirty="0" smtClean="0">
                <a:solidFill>
                  <a:srgbClr val="FFFFFF"/>
                </a:solidFill>
                <a:latin typeface="Arial"/>
                <a:cs typeface="Arial"/>
              </a:rPr>
              <a:t>in who </a:t>
            </a:r>
            <a: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  <a:t>was appointed to Church positions of </a:t>
            </a:r>
            <a:r>
              <a:rPr lang="en-US" sz="2400" dirty="0" smtClean="0">
                <a:solidFill>
                  <a:srgbClr val="FFFFFF"/>
                </a:solidFill>
                <a:latin typeface="Arial"/>
                <a:cs typeface="Arial"/>
              </a:rPr>
              <a:t>power</a:t>
            </a:r>
            <a:br>
              <a:rPr lang="en-US" sz="2400" dirty="0" smtClean="0">
                <a:solidFill>
                  <a:srgbClr val="FFFFFF"/>
                </a:solidFill>
                <a:latin typeface="Arial"/>
                <a:cs typeface="Arial"/>
              </a:rPr>
            </a:br>
            <a:endParaRPr lang="en-US" sz="240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822960" lvl="1" indent="-457200" hangingPunct="0">
              <a:buClr>
                <a:srgbClr val="108080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  <a:t>The King was not allowed to demand </a:t>
            </a:r>
            <a:r>
              <a:rPr lang="en-US" sz="2400" dirty="0" smtClean="0">
                <a:solidFill>
                  <a:srgbClr val="FFFFFF"/>
                </a:solidFill>
                <a:latin typeface="Arial"/>
                <a:cs typeface="Arial"/>
              </a:rPr>
              <a:t>more money </a:t>
            </a:r>
            <a: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  <a:t>from his </a:t>
            </a:r>
            <a:r>
              <a:rPr lang="en-US" sz="2400" dirty="0" smtClean="0">
                <a:solidFill>
                  <a:srgbClr val="FFFFFF"/>
                </a:solidFill>
                <a:latin typeface="Arial"/>
                <a:cs typeface="Arial"/>
              </a:rPr>
              <a:t>nobility</a:t>
            </a:r>
            <a:br>
              <a:rPr lang="en-US" sz="2400" dirty="0" smtClean="0">
                <a:solidFill>
                  <a:srgbClr val="FFFFFF"/>
                </a:solidFill>
                <a:latin typeface="Arial"/>
                <a:cs typeface="Arial"/>
              </a:rPr>
            </a:br>
            <a:endParaRPr lang="en-US" sz="240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822960" lvl="1" indent="-457200" hangingPunct="0">
              <a:buClr>
                <a:srgbClr val="108080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  <a:t>Everyone has a right to a fair trial.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6858000" y="228600"/>
            <a:ext cx="2057400" cy="2561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28600" y="304800"/>
            <a:ext cx="7808912" cy="1054100"/>
          </a:xfrm>
          <a:ln>
            <a:solidFill>
              <a:srgbClr val="000000"/>
            </a:solidFill>
          </a:ln>
        </p:spPr>
        <p:txBody>
          <a:bodyPr/>
          <a:lstStyle/>
          <a:p>
            <a:pPr lvl="0" algn="l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Petition of Right- 1628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28600" y="1600200"/>
            <a:ext cx="7808912" cy="4230687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lvl="0">
              <a:buClr>
                <a:srgbClr val="108080"/>
              </a:buClr>
              <a:buFont typeface="Wingdings" charset="2"/>
              <a:buChar char=""/>
            </a:pPr>
            <a: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  <a:t>King Charles I of </a:t>
            </a:r>
            <a:r>
              <a:rPr lang="en-US" sz="2400" dirty="0" smtClean="0">
                <a:solidFill>
                  <a:srgbClr val="FFFFFF"/>
                </a:solidFill>
                <a:latin typeface="Arial"/>
                <a:cs typeface="Arial"/>
              </a:rPr>
              <a:t>England </a:t>
            </a:r>
            <a: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  <a:t>was unpopular with the people and parliament because he abused his </a:t>
            </a:r>
            <a:r>
              <a:rPr lang="en-US" sz="2400" dirty="0" smtClean="0">
                <a:solidFill>
                  <a:srgbClr val="FFFFFF"/>
                </a:solidFill>
                <a:latin typeface="Arial"/>
                <a:cs typeface="Arial"/>
              </a:rPr>
              <a:t>power</a:t>
            </a:r>
          </a:p>
          <a:p>
            <a:pPr marL="45720" lvl="0" indent="0">
              <a:buNone/>
            </a:pPr>
            <a:endParaRPr lang="en-US" sz="2400" dirty="0">
              <a:solidFill>
                <a:srgbClr val="FFFFFF"/>
              </a:solidFill>
              <a:latin typeface="Arial"/>
              <a:cs typeface="Arial"/>
            </a:endParaRPr>
          </a:p>
          <a:p>
            <a:pPr lvl="0">
              <a:buClr>
                <a:srgbClr val="108080"/>
              </a:buClr>
              <a:buFont typeface="Wingdings" charset="2"/>
              <a:buChar char=""/>
            </a:pPr>
            <a: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  <a:t>He quartered troops in people's </a:t>
            </a:r>
            <a:r>
              <a:rPr lang="en-US" sz="2400" dirty="0" smtClean="0">
                <a:solidFill>
                  <a:srgbClr val="FFFFFF"/>
                </a:solidFill>
                <a:latin typeface="Arial"/>
                <a:cs typeface="Arial"/>
              </a:rPr>
              <a:t>houses</a:t>
            </a:r>
            <a:br>
              <a:rPr lang="en-US" sz="2400" dirty="0" smtClean="0">
                <a:solidFill>
                  <a:srgbClr val="FFFFFF"/>
                </a:solidFill>
                <a:latin typeface="Arial"/>
                <a:cs typeface="Arial"/>
              </a:rPr>
            </a:br>
            <a:endParaRPr lang="en-US" sz="2400" dirty="0">
              <a:solidFill>
                <a:srgbClr val="FFFFFF"/>
              </a:solidFill>
              <a:latin typeface="Arial"/>
              <a:cs typeface="Arial"/>
            </a:endParaRPr>
          </a:p>
          <a:p>
            <a:pPr lvl="0">
              <a:buClr>
                <a:srgbClr val="108080"/>
              </a:buClr>
              <a:buFont typeface="Wingdings" charset="2"/>
              <a:buChar char=""/>
            </a:pPr>
            <a: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  <a:t>He arrested people that went against </a:t>
            </a:r>
            <a:r>
              <a:rPr lang="en-US" sz="2400" dirty="0" smtClean="0">
                <a:solidFill>
                  <a:srgbClr val="FFFFFF"/>
                </a:solidFill>
                <a:latin typeface="Arial"/>
                <a:cs typeface="Arial"/>
              </a:rPr>
              <a:t>him</a:t>
            </a:r>
            <a:br>
              <a:rPr lang="en-US" sz="2400" dirty="0" smtClean="0">
                <a:solidFill>
                  <a:srgbClr val="FFFFFF"/>
                </a:solidFill>
                <a:latin typeface="Arial"/>
                <a:cs typeface="Arial"/>
              </a:rPr>
            </a:br>
            <a:endParaRPr lang="en-US" sz="2400" dirty="0">
              <a:solidFill>
                <a:srgbClr val="FFFFFF"/>
              </a:solidFill>
              <a:latin typeface="Arial"/>
              <a:cs typeface="Arial"/>
            </a:endParaRPr>
          </a:p>
          <a:p>
            <a:pPr lvl="0">
              <a:buClr>
                <a:srgbClr val="108080"/>
              </a:buClr>
              <a:buFont typeface="Wingdings" charset="2"/>
              <a:buChar char=""/>
            </a:pPr>
            <a: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  <a:t>He asked parliament for more money in taxes.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28600" y="228600"/>
            <a:ext cx="7808912" cy="1054100"/>
          </a:xfrm>
          <a:ln>
            <a:solidFill>
              <a:srgbClr val="000000"/>
            </a:solidFill>
          </a:ln>
        </p:spPr>
        <p:txBody>
          <a:bodyPr/>
          <a:lstStyle/>
          <a:p>
            <a:pPr lvl="0" algn="l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Petition of Right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28600" y="1447800"/>
            <a:ext cx="7808912" cy="4230687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lvl="0">
              <a:buClr>
                <a:srgbClr val="108080"/>
              </a:buClr>
              <a:buFont typeface="Wingdings" charset="2"/>
              <a:buChar char=""/>
            </a:pPr>
            <a:r>
              <a:rPr lang="en-US" sz="2400" b="1" dirty="0">
                <a:solidFill>
                  <a:srgbClr val="FFFFFF"/>
                </a:solidFill>
              </a:rPr>
              <a:t>Parliament made him agree to the following</a:t>
            </a:r>
            <a:r>
              <a:rPr lang="en-US" sz="2400" b="1" dirty="0" smtClean="0">
                <a:solidFill>
                  <a:srgbClr val="FFFFFF"/>
                </a:solidFill>
              </a:rPr>
              <a:t>:</a:t>
            </a:r>
            <a:br>
              <a:rPr lang="en-US" sz="2400" b="1" dirty="0" smtClean="0">
                <a:solidFill>
                  <a:srgbClr val="FFFFFF"/>
                </a:solidFill>
              </a:rPr>
            </a:br>
            <a:endParaRPr lang="en-US" sz="2400" b="1" dirty="0">
              <a:solidFill>
                <a:srgbClr val="FFFFFF"/>
              </a:solidFill>
            </a:endParaRPr>
          </a:p>
          <a:p>
            <a:pPr marL="822960" lvl="1" indent="-457200" hangingPunct="0">
              <a:buClr>
                <a:srgbClr val="108080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</a:rPr>
              <a:t>No troops could be quartered in people's </a:t>
            </a:r>
            <a:r>
              <a:rPr lang="en-US" sz="2400" dirty="0" smtClean="0">
                <a:solidFill>
                  <a:srgbClr val="FFFFFF"/>
                </a:solidFill>
              </a:rPr>
              <a:t>houses</a:t>
            </a:r>
            <a:br>
              <a:rPr lang="en-US" sz="2400" dirty="0" smtClean="0">
                <a:solidFill>
                  <a:srgbClr val="FFFFFF"/>
                </a:solidFill>
              </a:rPr>
            </a:br>
            <a:endParaRPr lang="en-US" sz="2400" dirty="0">
              <a:solidFill>
                <a:srgbClr val="FFFFFF"/>
              </a:solidFill>
            </a:endParaRPr>
          </a:p>
          <a:p>
            <a:pPr marL="822960" lvl="1" indent="-457200" hangingPunct="0">
              <a:buClr>
                <a:srgbClr val="108080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</a:rPr>
              <a:t>No taxes without Parliament's </a:t>
            </a:r>
            <a:r>
              <a:rPr lang="en-US" sz="2400" dirty="0" smtClean="0">
                <a:solidFill>
                  <a:srgbClr val="FFFFFF"/>
                </a:solidFill>
              </a:rPr>
              <a:t>approval</a:t>
            </a:r>
            <a:br>
              <a:rPr lang="en-US" sz="2400" dirty="0" smtClean="0">
                <a:solidFill>
                  <a:srgbClr val="FFFFFF"/>
                </a:solidFill>
              </a:rPr>
            </a:br>
            <a:endParaRPr lang="en-US" sz="2400" dirty="0">
              <a:solidFill>
                <a:srgbClr val="FFFFFF"/>
              </a:solidFill>
            </a:endParaRPr>
          </a:p>
          <a:p>
            <a:pPr marL="822960" lvl="1" indent="-457200" hangingPunct="0">
              <a:buClr>
                <a:srgbClr val="108080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</a:rPr>
              <a:t>No person can be jailed without reason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553</TotalTime>
  <Words>151</Words>
  <Application>Microsoft Office PowerPoint</Application>
  <PresentationFormat>On-screen Show (4:3)</PresentationFormat>
  <Paragraphs>63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Unicode MS</vt:lpstr>
      <vt:lpstr>Calibri</vt:lpstr>
      <vt:lpstr>Franklin Gothic Book</vt:lpstr>
      <vt:lpstr>Franklin Gothic Medium</vt:lpstr>
      <vt:lpstr>Tahoma</vt:lpstr>
      <vt:lpstr>Wingdings</vt:lpstr>
      <vt:lpstr>Wingdings 2</vt:lpstr>
      <vt:lpstr>Grid</vt:lpstr>
      <vt:lpstr>Philosophers &amp; Documents </vt:lpstr>
      <vt:lpstr>John Locke</vt:lpstr>
      <vt:lpstr>Thomas Hobbes</vt:lpstr>
      <vt:lpstr>Charles Montesquieu</vt:lpstr>
      <vt:lpstr>Common Theme</vt:lpstr>
      <vt:lpstr>Magna Carta</vt:lpstr>
      <vt:lpstr>Magna Carta</vt:lpstr>
      <vt:lpstr>Petition of Right- 1628</vt:lpstr>
      <vt:lpstr>Petition of Right</vt:lpstr>
      <vt:lpstr>English Bill of Rights- 1688</vt:lpstr>
      <vt:lpstr>English Bill of Rights- 1688</vt:lpstr>
      <vt:lpstr>Common Theme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Key Philosophers/ 3 Key English Documents of American Political Thought</dc:title>
  <dc:creator>Cheryl Whigham</dc:creator>
  <cp:lastModifiedBy>Neal Auer</cp:lastModifiedBy>
  <cp:revision>24</cp:revision>
  <dcterms:created xsi:type="dcterms:W3CDTF">2010-01-14T08:55:48Z</dcterms:created>
  <dcterms:modified xsi:type="dcterms:W3CDTF">2018-08-14T12:45:36Z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