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5"/>
  </p:notesMasterIdLst>
  <p:handoutMasterIdLst>
    <p:handoutMasterId r:id="rId26"/>
  </p:handoutMasterIdLst>
  <p:sldIdLst>
    <p:sldId id="256" r:id="rId2"/>
    <p:sldId id="257" r:id="rId3"/>
    <p:sldId id="259" r:id="rId4"/>
    <p:sldId id="273" r:id="rId5"/>
    <p:sldId id="276" r:id="rId6"/>
    <p:sldId id="283" r:id="rId7"/>
    <p:sldId id="268" r:id="rId8"/>
    <p:sldId id="278" r:id="rId9"/>
    <p:sldId id="260" r:id="rId10"/>
    <p:sldId id="274" r:id="rId11"/>
    <p:sldId id="258" r:id="rId12"/>
    <p:sldId id="279" r:id="rId13"/>
    <p:sldId id="275" r:id="rId14"/>
    <p:sldId id="277" r:id="rId15"/>
    <p:sldId id="261" r:id="rId16"/>
    <p:sldId id="262" r:id="rId17"/>
    <p:sldId id="282" r:id="rId18"/>
    <p:sldId id="284" r:id="rId19"/>
    <p:sldId id="285" r:id="rId20"/>
    <p:sldId id="286" r:id="rId21"/>
    <p:sldId id="287" r:id="rId22"/>
    <p:sldId id="288" r:id="rId23"/>
    <p:sldId id="26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0142D2-2BB3-4515-BD61-211C53B72B6E}" type="doc">
      <dgm:prSet loTypeId="urn:microsoft.com/office/officeart/2005/8/layout/orgChart1" loCatId="hierarchy" qsTypeId="urn:microsoft.com/office/officeart/2005/8/quickstyle/simple1" qsCatId="simple" csTypeId="urn:microsoft.com/office/officeart/2005/8/colors/accent1_2" csCatId="accent1"/>
      <dgm:spPr/>
    </dgm:pt>
    <dgm:pt modelId="{7AE0F629-0A9D-4EFA-9971-A51DDBF8479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Risk Sharing</a:t>
          </a:r>
        </a:p>
      </dgm:t>
    </dgm:pt>
    <dgm:pt modelId="{5D0A09C9-DB09-4B20-A146-2646CD0F797C}" type="parTrans" cxnId="{C647606C-764F-42E4-A2F4-9801546C85FB}">
      <dgm:prSet/>
      <dgm:spPr/>
    </dgm:pt>
    <dgm:pt modelId="{145F74E7-364A-4BC0-99AA-83C327E76C63}" type="sibTrans" cxnId="{C647606C-764F-42E4-A2F4-9801546C85FB}">
      <dgm:prSet/>
      <dgm:spPr/>
    </dgm:pt>
    <dgm:pt modelId="{8B92D34C-1B77-4E30-AFBA-F00E954460F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600	</a:t>
          </a:r>
        </a:p>
      </dgm:t>
    </dgm:pt>
    <dgm:pt modelId="{F2D72E32-115C-42E5-A971-DC4258D475BA}" type="parTrans" cxnId="{AC3EE498-62CA-419F-9E7B-A9BA9AA0A6AE}">
      <dgm:prSet/>
      <dgm:spPr/>
    </dgm:pt>
    <dgm:pt modelId="{805330B1-BB03-4EFE-B692-167C6F23661D}" type="sibTrans" cxnId="{AC3EE498-62CA-419F-9E7B-A9BA9AA0A6AE}">
      <dgm:prSet/>
      <dgm:spPr/>
    </dgm:pt>
    <dgm:pt modelId="{822C31A4-419B-4B53-8560-37F7E27F5F9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3:1 Odds</a:t>
          </a:r>
        </a:p>
      </dgm:t>
    </dgm:pt>
    <dgm:pt modelId="{75D38414-B258-4EBF-B256-7964C90396D3}" type="parTrans" cxnId="{2FB57632-20D7-411B-AB11-96EF4A409DBB}">
      <dgm:prSet/>
      <dgm:spPr/>
    </dgm:pt>
    <dgm:pt modelId="{C33649D6-A4C1-4F25-AB9A-D0B6C671BEC3}" type="sibTrans" cxnId="{2FB57632-20D7-411B-AB11-96EF4A409DBB}">
      <dgm:prSet/>
      <dgm:spPr/>
    </dgm:pt>
    <dgm:pt modelId="{42CEEB5B-F9EE-4C1F-844A-1B7B2B1E42B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640	</a:t>
          </a:r>
        </a:p>
      </dgm:t>
    </dgm:pt>
    <dgm:pt modelId="{69978627-66D3-462F-8C74-04EF3BB4E891}" type="parTrans" cxnId="{C09F6CB3-8DCD-4203-81AE-053C70B1570D}">
      <dgm:prSet/>
      <dgm:spPr/>
    </dgm:pt>
    <dgm:pt modelId="{EBF1B878-CC78-4482-96B7-5516A5183469}" type="sibTrans" cxnId="{C09F6CB3-8DCD-4203-81AE-053C70B1570D}">
      <dgm:prSet/>
      <dgm:spPr/>
    </dgm:pt>
    <dgm:pt modelId="{26B1ED6D-048D-4954-B354-AA5CF08FB22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6:1 Odds</a:t>
          </a:r>
        </a:p>
      </dgm:t>
    </dgm:pt>
    <dgm:pt modelId="{826C616B-8558-4E65-B778-95C3899D4139}" type="parTrans" cxnId="{D4AA6900-DE96-40BE-A75B-706774C654FC}">
      <dgm:prSet/>
      <dgm:spPr/>
    </dgm:pt>
    <dgm:pt modelId="{10E3F882-4DF6-4BB6-A541-7B7BA2C223F2}" type="sibTrans" cxnId="{D4AA6900-DE96-40BE-A75B-706774C654FC}">
      <dgm:prSet/>
      <dgm:spPr/>
    </dgm:pt>
    <dgm:pt modelId="{F6182CA4-013A-4830-BCB9-0A7EDD132AF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680</a:t>
          </a:r>
        </a:p>
      </dgm:t>
    </dgm:pt>
    <dgm:pt modelId="{80901146-F606-456C-80A0-EF7A2B646031}" type="parTrans" cxnId="{8DA8446A-E907-46D3-AF51-01F701F86347}">
      <dgm:prSet/>
      <dgm:spPr/>
    </dgm:pt>
    <dgm:pt modelId="{327D83A0-13A9-4DE0-85E4-24105F0A6B7B}" type="sibTrans" cxnId="{8DA8446A-E907-46D3-AF51-01F701F86347}">
      <dgm:prSet/>
      <dgm:spPr/>
    </dgm:pt>
    <dgm:pt modelId="{140A453B-1E79-464D-BFBE-6379A7AF4F1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12:1 Odds</a:t>
          </a:r>
        </a:p>
      </dgm:t>
    </dgm:pt>
    <dgm:pt modelId="{0BC64888-E73C-48BC-AFC6-73F627FA8F31}" type="parTrans" cxnId="{C19EC374-8641-46F6-A48C-F281A656385A}">
      <dgm:prSet/>
      <dgm:spPr/>
    </dgm:pt>
    <dgm:pt modelId="{84B4A24B-3493-4B37-9E43-BF08AEFFEF0E}" type="sibTrans" cxnId="{C19EC374-8641-46F6-A48C-F281A656385A}">
      <dgm:prSet/>
      <dgm:spPr/>
    </dgm:pt>
    <dgm:pt modelId="{4ED93141-285E-4D29-98A1-31212D66DD8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720</a:t>
          </a:r>
        </a:p>
      </dgm:t>
    </dgm:pt>
    <dgm:pt modelId="{B75DB15B-041C-4FFD-8876-4783805EE8EB}" type="parTrans" cxnId="{D82D25AA-6B85-4800-A2EF-CB05D2AC91A7}">
      <dgm:prSet/>
      <dgm:spPr/>
    </dgm:pt>
    <dgm:pt modelId="{92524C95-B846-414D-9BA9-2AD2ED95D1DF}" type="sibTrans" cxnId="{D82D25AA-6B85-4800-A2EF-CB05D2AC91A7}">
      <dgm:prSet/>
      <dgm:spPr/>
    </dgm:pt>
    <dgm:pt modelId="{7A9F4D59-26D1-4D9D-9B50-5C490F334F0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Verdana" panose="020B0604030504040204" pitchFamily="34" charset="0"/>
              <a:cs typeface="Arial" panose="020B0604020202020204" pitchFamily="34" charset="0"/>
            </a:rPr>
            <a:t>24:1 Odds</a:t>
          </a:r>
        </a:p>
      </dgm:t>
    </dgm:pt>
    <dgm:pt modelId="{265024C0-282F-42BD-9C30-A58E378A5C1F}" type="parTrans" cxnId="{B75A5988-019C-4A05-8C1E-82F8B5D3A5AA}">
      <dgm:prSet/>
      <dgm:spPr/>
    </dgm:pt>
    <dgm:pt modelId="{5242C209-0ADB-4A1B-96F3-D0C26A1454B4}" type="sibTrans" cxnId="{B75A5988-019C-4A05-8C1E-82F8B5D3A5AA}">
      <dgm:prSet/>
      <dgm:spPr/>
    </dgm:pt>
    <dgm:pt modelId="{80DA8C83-FBEB-4F80-90BA-8F81F9D1F947}" type="pres">
      <dgm:prSet presAssocID="{5D0142D2-2BB3-4515-BD61-211C53B72B6E}" presName="hierChild1" presStyleCnt="0">
        <dgm:presLayoutVars>
          <dgm:orgChart val="1"/>
          <dgm:chPref val="1"/>
          <dgm:dir/>
          <dgm:animOne val="branch"/>
          <dgm:animLvl val="lvl"/>
          <dgm:resizeHandles/>
        </dgm:presLayoutVars>
      </dgm:prSet>
      <dgm:spPr/>
    </dgm:pt>
    <dgm:pt modelId="{9DB9C056-CB57-4E7E-A4B2-4F6A403BB48E}" type="pres">
      <dgm:prSet presAssocID="{7AE0F629-0A9D-4EFA-9971-A51DDBF84798}" presName="hierRoot1" presStyleCnt="0">
        <dgm:presLayoutVars>
          <dgm:hierBranch/>
        </dgm:presLayoutVars>
      </dgm:prSet>
      <dgm:spPr/>
    </dgm:pt>
    <dgm:pt modelId="{C10F31E9-504F-4BF3-A966-F327C39D0F86}" type="pres">
      <dgm:prSet presAssocID="{7AE0F629-0A9D-4EFA-9971-A51DDBF84798}" presName="rootComposite1" presStyleCnt="0"/>
      <dgm:spPr/>
    </dgm:pt>
    <dgm:pt modelId="{98363FA6-8D28-44C1-9C61-907E78121F98}" type="pres">
      <dgm:prSet presAssocID="{7AE0F629-0A9D-4EFA-9971-A51DDBF84798}" presName="rootText1" presStyleLbl="node0" presStyleIdx="0" presStyleCnt="1">
        <dgm:presLayoutVars>
          <dgm:chPref val="3"/>
        </dgm:presLayoutVars>
      </dgm:prSet>
      <dgm:spPr/>
      <dgm:t>
        <a:bodyPr/>
        <a:lstStyle/>
        <a:p>
          <a:endParaRPr lang="en-US"/>
        </a:p>
      </dgm:t>
    </dgm:pt>
    <dgm:pt modelId="{969B4E75-19CD-4660-A60A-5D1F125194F5}" type="pres">
      <dgm:prSet presAssocID="{7AE0F629-0A9D-4EFA-9971-A51DDBF84798}" presName="rootConnector1" presStyleLbl="node1" presStyleIdx="0" presStyleCnt="0"/>
      <dgm:spPr/>
      <dgm:t>
        <a:bodyPr/>
        <a:lstStyle/>
        <a:p>
          <a:endParaRPr lang="en-US"/>
        </a:p>
      </dgm:t>
    </dgm:pt>
    <dgm:pt modelId="{1805B23F-FD85-46D4-AE8B-4F9066C740D7}" type="pres">
      <dgm:prSet presAssocID="{7AE0F629-0A9D-4EFA-9971-A51DDBF84798}" presName="hierChild2" presStyleCnt="0"/>
      <dgm:spPr/>
    </dgm:pt>
    <dgm:pt modelId="{52A59431-8502-490D-959B-AA01BA7D7A2B}" type="pres">
      <dgm:prSet presAssocID="{F2D72E32-115C-42E5-A971-DC4258D475BA}" presName="Name35" presStyleLbl="parChTrans1D2" presStyleIdx="0" presStyleCnt="4"/>
      <dgm:spPr/>
    </dgm:pt>
    <dgm:pt modelId="{2F542E41-E917-4892-B42E-E50A64D4C3F4}" type="pres">
      <dgm:prSet presAssocID="{8B92D34C-1B77-4E30-AFBA-F00E954460F8}" presName="hierRoot2" presStyleCnt="0">
        <dgm:presLayoutVars>
          <dgm:hierBranch/>
        </dgm:presLayoutVars>
      </dgm:prSet>
      <dgm:spPr/>
    </dgm:pt>
    <dgm:pt modelId="{DD0B6465-3F10-4A62-9DDF-3B145CA75CC9}" type="pres">
      <dgm:prSet presAssocID="{8B92D34C-1B77-4E30-AFBA-F00E954460F8}" presName="rootComposite" presStyleCnt="0"/>
      <dgm:spPr/>
    </dgm:pt>
    <dgm:pt modelId="{BE448CE6-5DD0-44B1-B401-24B4356E894A}" type="pres">
      <dgm:prSet presAssocID="{8B92D34C-1B77-4E30-AFBA-F00E954460F8}" presName="rootText" presStyleLbl="node2" presStyleIdx="0" presStyleCnt="4">
        <dgm:presLayoutVars>
          <dgm:chPref val="3"/>
        </dgm:presLayoutVars>
      </dgm:prSet>
      <dgm:spPr/>
      <dgm:t>
        <a:bodyPr/>
        <a:lstStyle/>
        <a:p>
          <a:endParaRPr lang="en-US"/>
        </a:p>
      </dgm:t>
    </dgm:pt>
    <dgm:pt modelId="{4CD45B6F-6E5D-4412-9C32-0C7017F03987}" type="pres">
      <dgm:prSet presAssocID="{8B92D34C-1B77-4E30-AFBA-F00E954460F8}" presName="rootConnector" presStyleLbl="node2" presStyleIdx="0" presStyleCnt="4"/>
      <dgm:spPr/>
      <dgm:t>
        <a:bodyPr/>
        <a:lstStyle/>
        <a:p>
          <a:endParaRPr lang="en-US"/>
        </a:p>
      </dgm:t>
    </dgm:pt>
    <dgm:pt modelId="{70A8AC40-A9D6-45C1-972E-CEC938249854}" type="pres">
      <dgm:prSet presAssocID="{8B92D34C-1B77-4E30-AFBA-F00E954460F8}" presName="hierChild4" presStyleCnt="0"/>
      <dgm:spPr/>
    </dgm:pt>
    <dgm:pt modelId="{CDD2AFDD-95D9-464F-8D16-F09CA148E04E}" type="pres">
      <dgm:prSet presAssocID="{75D38414-B258-4EBF-B256-7964C90396D3}" presName="Name35" presStyleLbl="parChTrans1D3" presStyleIdx="0" presStyleCnt="4"/>
      <dgm:spPr/>
    </dgm:pt>
    <dgm:pt modelId="{C7F49E8D-9886-4727-B057-D3CF2705C34A}" type="pres">
      <dgm:prSet presAssocID="{822C31A4-419B-4B53-8560-37F7E27F5F98}" presName="hierRoot2" presStyleCnt="0">
        <dgm:presLayoutVars>
          <dgm:hierBranch val="r"/>
        </dgm:presLayoutVars>
      </dgm:prSet>
      <dgm:spPr/>
    </dgm:pt>
    <dgm:pt modelId="{65E817EE-1149-4BA4-9E97-EFF223BDB397}" type="pres">
      <dgm:prSet presAssocID="{822C31A4-419B-4B53-8560-37F7E27F5F98}" presName="rootComposite" presStyleCnt="0"/>
      <dgm:spPr/>
    </dgm:pt>
    <dgm:pt modelId="{FC7D8A1E-1DA9-400A-A03E-295D4C411230}" type="pres">
      <dgm:prSet presAssocID="{822C31A4-419B-4B53-8560-37F7E27F5F98}" presName="rootText" presStyleLbl="node3" presStyleIdx="0" presStyleCnt="4">
        <dgm:presLayoutVars>
          <dgm:chPref val="3"/>
        </dgm:presLayoutVars>
      </dgm:prSet>
      <dgm:spPr/>
      <dgm:t>
        <a:bodyPr/>
        <a:lstStyle/>
        <a:p>
          <a:endParaRPr lang="en-US"/>
        </a:p>
      </dgm:t>
    </dgm:pt>
    <dgm:pt modelId="{C88CCC9A-FBBA-4170-BADB-41635F5A71AF}" type="pres">
      <dgm:prSet presAssocID="{822C31A4-419B-4B53-8560-37F7E27F5F98}" presName="rootConnector" presStyleLbl="node3" presStyleIdx="0" presStyleCnt="4"/>
      <dgm:spPr/>
      <dgm:t>
        <a:bodyPr/>
        <a:lstStyle/>
        <a:p>
          <a:endParaRPr lang="en-US"/>
        </a:p>
      </dgm:t>
    </dgm:pt>
    <dgm:pt modelId="{45259027-AADF-4217-8A16-35C3FE5A4262}" type="pres">
      <dgm:prSet presAssocID="{822C31A4-419B-4B53-8560-37F7E27F5F98}" presName="hierChild4" presStyleCnt="0"/>
      <dgm:spPr/>
    </dgm:pt>
    <dgm:pt modelId="{95FB64F5-1E88-4A08-88BC-EFF14EC8A386}" type="pres">
      <dgm:prSet presAssocID="{822C31A4-419B-4B53-8560-37F7E27F5F98}" presName="hierChild5" presStyleCnt="0"/>
      <dgm:spPr/>
    </dgm:pt>
    <dgm:pt modelId="{6F490858-A71A-4CF0-A75D-B6B8C6CE91C5}" type="pres">
      <dgm:prSet presAssocID="{8B92D34C-1B77-4E30-AFBA-F00E954460F8}" presName="hierChild5" presStyleCnt="0"/>
      <dgm:spPr/>
    </dgm:pt>
    <dgm:pt modelId="{D2D795EF-AC26-412C-B0BF-B64C47E0F929}" type="pres">
      <dgm:prSet presAssocID="{69978627-66D3-462F-8C74-04EF3BB4E891}" presName="Name35" presStyleLbl="parChTrans1D2" presStyleIdx="1" presStyleCnt="4"/>
      <dgm:spPr/>
    </dgm:pt>
    <dgm:pt modelId="{12217951-E7D1-4444-A887-CFC5D1312085}" type="pres">
      <dgm:prSet presAssocID="{42CEEB5B-F9EE-4C1F-844A-1B7B2B1E42B8}" presName="hierRoot2" presStyleCnt="0">
        <dgm:presLayoutVars>
          <dgm:hierBranch/>
        </dgm:presLayoutVars>
      </dgm:prSet>
      <dgm:spPr/>
    </dgm:pt>
    <dgm:pt modelId="{D219B443-EB42-4BF7-8CB1-8FEF9742413D}" type="pres">
      <dgm:prSet presAssocID="{42CEEB5B-F9EE-4C1F-844A-1B7B2B1E42B8}" presName="rootComposite" presStyleCnt="0"/>
      <dgm:spPr/>
    </dgm:pt>
    <dgm:pt modelId="{B16B79DD-799C-4B27-B2EB-84C611F55C3E}" type="pres">
      <dgm:prSet presAssocID="{42CEEB5B-F9EE-4C1F-844A-1B7B2B1E42B8}" presName="rootText" presStyleLbl="node2" presStyleIdx="1" presStyleCnt="4">
        <dgm:presLayoutVars>
          <dgm:chPref val="3"/>
        </dgm:presLayoutVars>
      </dgm:prSet>
      <dgm:spPr/>
      <dgm:t>
        <a:bodyPr/>
        <a:lstStyle/>
        <a:p>
          <a:endParaRPr lang="en-US"/>
        </a:p>
      </dgm:t>
    </dgm:pt>
    <dgm:pt modelId="{A9F82C56-3965-42CC-B446-4CA82E5E2B71}" type="pres">
      <dgm:prSet presAssocID="{42CEEB5B-F9EE-4C1F-844A-1B7B2B1E42B8}" presName="rootConnector" presStyleLbl="node2" presStyleIdx="1" presStyleCnt="4"/>
      <dgm:spPr/>
      <dgm:t>
        <a:bodyPr/>
        <a:lstStyle/>
        <a:p>
          <a:endParaRPr lang="en-US"/>
        </a:p>
      </dgm:t>
    </dgm:pt>
    <dgm:pt modelId="{51AB3911-18B4-4B34-B7C4-64F7524FF71C}" type="pres">
      <dgm:prSet presAssocID="{42CEEB5B-F9EE-4C1F-844A-1B7B2B1E42B8}" presName="hierChild4" presStyleCnt="0"/>
      <dgm:spPr/>
    </dgm:pt>
    <dgm:pt modelId="{11903AE5-5C23-418F-95AE-B91AA3C43999}" type="pres">
      <dgm:prSet presAssocID="{826C616B-8558-4E65-B778-95C3899D4139}" presName="Name35" presStyleLbl="parChTrans1D3" presStyleIdx="1" presStyleCnt="4"/>
      <dgm:spPr/>
    </dgm:pt>
    <dgm:pt modelId="{50039CEE-933A-41E7-A840-87282903D6B5}" type="pres">
      <dgm:prSet presAssocID="{26B1ED6D-048D-4954-B354-AA5CF08FB22B}" presName="hierRoot2" presStyleCnt="0">
        <dgm:presLayoutVars>
          <dgm:hierBranch val="r"/>
        </dgm:presLayoutVars>
      </dgm:prSet>
      <dgm:spPr/>
    </dgm:pt>
    <dgm:pt modelId="{63DB5200-4634-4D4E-B4D2-BE4B196F8B93}" type="pres">
      <dgm:prSet presAssocID="{26B1ED6D-048D-4954-B354-AA5CF08FB22B}" presName="rootComposite" presStyleCnt="0"/>
      <dgm:spPr/>
    </dgm:pt>
    <dgm:pt modelId="{CE43E6F6-FB82-4FBC-AAC8-4F40D2BCC4AF}" type="pres">
      <dgm:prSet presAssocID="{26B1ED6D-048D-4954-B354-AA5CF08FB22B}" presName="rootText" presStyleLbl="node3" presStyleIdx="1" presStyleCnt="4">
        <dgm:presLayoutVars>
          <dgm:chPref val="3"/>
        </dgm:presLayoutVars>
      </dgm:prSet>
      <dgm:spPr/>
      <dgm:t>
        <a:bodyPr/>
        <a:lstStyle/>
        <a:p>
          <a:endParaRPr lang="en-US"/>
        </a:p>
      </dgm:t>
    </dgm:pt>
    <dgm:pt modelId="{A39F74AB-7136-4434-A730-05827183684B}" type="pres">
      <dgm:prSet presAssocID="{26B1ED6D-048D-4954-B354-AA5CF08FB22B}" presName="rootConnector" presStyleLbl="node3" presStyleIdx="1" presStyleCnt="4"/>
      <dgm:spPr/>
      <dgm:t>
        <a:bodyPr/>
        <a:lstStyle/>
        <a:p>
          <a:endParaRPr lang="en-US"/>
        </a:p>
      </dgm:t>
    </dgm:pt>
    <dgm:pt modelId="{A71E0280-340B-47F5-9B8E-0E10528F6F22}" type="pres">
      <dgm:prSet presAssocID="{26B1ED6D-048D-4954-B354-AA5CF08FB22B}" presName="hierChild4" presStyleCnt="0"/>
      <dgm:spPr/>
    </dgm:pt>
    <dgm:pt modelId="{E64A2196-7A7D-4284-A10F-D53D30504484}" type="pres">
      <dgm:prSet presAssocID="{26B1ED6D-048D-4954-B354-AA5CF08FB22B}" presName="hierChild5" presStyleCnt="0"/>
      <dgm:spPr/>
    </dgm:pt>
    <dgm:pt modelId="{E757E78B-F867-4E62-ABA7-8EECEDE83FB9}" type="pres">
      <dgm:prSet presAssocID="{42CEEB5B-F9EE-4C1F-844A-1B7B2B1E42B8}" presName="hierChild5" presStyleCnt="0"/>
      <dgm:spPr/>
    </dgm:pt>
    <dgm:pt modelId="{1869F842-BF32-444C-AD36-5B3568C74B3B}" type="pres">
      <dgm:prSet presAssocID="{80901146-F606-456C-80A0-EF7A2B646031}" presName="Name35" presStyleLbl="parChTrans1D2" presStyleIdx="2" presStyleCnt="4"/>
      <dgm:spPr/>
    </dgm:pt>
    <dgm:pt modelId="{A7A9CEE5-9BDB-4A5A-9C4B-16A95242902E}" type="pres">
      <dgm:prSet presAssocID="{F6182CA4-013A-4830-BCB9-0A7EDD132AFB}" presName="hierRoot2" presStyleCnt="0">
        <dgm:presLayoutVars>
          <dgm:hierBranch/>
        </dgm:presLayoutVars>
      </dgm:prSet>
      <dgm:spPr/>
    </dgm:pt>
    <dgm:pt modelId="{0BFE6C1A-027A-4582-B221-8FB4FB7ED03D}" type="pres">
      <dgm:prSet presAssocID="{F6182CA4-013A-4830-BCB9-0A7EDD132AFB}" presName="rootComposite" presStyleCnt="0"/>
      <dgm:spPr/>
    </dgm:pt>
    <dgm:pt modelId="{AF42ADAD-9A67-4D36-8CB2-DF4B9AE1C988}" type="pres">
      <dgm:prSet presAssocID="{F6182CA4-013A-4830-BCB9-0A7EDD132AFB}" presName="rootText" presStyleLbl="node2" presStyleIdx="2" presStyleCnt="4">
        <dgm:presLayoutVars>
          <dgm:chPref val="3"/>
        </dgm:presLayoutVars>
      </dgm:prSet>
      <dgm:spPr/>
      <dgm:t>
        <a:bodyPr/>
        <a:lstStyle/>
        <a:p>
          <a:endParaRPr lang="en-US"/>
        </a:p>
      </dgm:t>
    </dgm:pt>
    <dgm:pt modelId="{07358B60-D114-4A1C-BABB-202B0A252148}" type="pres">
      <dgm:prSet presAssocID="{F6182CA4-013A-4830-BCB9-0A7EDD132AFB}" presName="rootConnector" presStyleLbl="node2" presStyleIdx="2" presStyleCnt="4"/>
      <dgm:spPr/>
      <dgm:t>
        <a:bodyPr/>
        <a:lstStyle/>
        <a:p>
          <a:endParaRPr lang="en-US"/>
        </a:p>
      </dgm:t>
    </dgm:pt>
    <dgm:pt modelId="{0E9F363D-3F77-4044-9CC3-5434D72AC2A9}" type="pres">
      <dgm:prSet presAssocID="{F6182CA4-013A-4830-BCB9-0A7EDD132AFB}" presName="hierChild4" presStyleCnt="0"/>
      <dgm:spPr/>
    </dgm:pt>
    <dgm:pt modelId="{9A735B08-0DF0-42CF-BD19-D475477A4FC2}" type="pres">
      <dgm:prSet presAssocID="{0BC64888-E73C-48BC-AFC6-73F627FA8F31}" presName="Name35" presStyleLbl="parChTrans1D3" presStyleIdx="2" presStyleCnt="4"/>
      <dgm:spPr/>
    </dgm:pt>
    <dgm:pt modelId="{E5DE4016-0515-434A-B6F4-3FA16146D69D}" type="pres">
      <dgm:prSet presAssocID="{140A453B-1E79-464D-BFBE-6379A7AF4F11}" presName="hierRoot2" presStyleCnt="0">
        <dgm:presLayoutVars>
          <dgm:hierBranch val="r"/>
        </dgm:presLayoutVars>
      </dgm:prSet>
      <dgm:spPr/>
    </dgm:pt>
    <dgm:pt modelId="{71B9D29D-82D9-404F-BFCB-26455D9CF314}" type="pres">
      <dgm:prSet presAssocID="{140A453B-1E79-464D-BFBE-6379A7AF4F11}" presName="rootComposite" presStyleCnt="0"/>
      <dgm:spPr/>
    </dgm:pt>
    <dgm:pt modelId="{9052C66C-C58F-4704-8130-34E722813AA7}" type="pres">
      <dgm:prSet presAssocID="{140A453B-1E79-464D-BFBE-6379A7AF4F11}" presName="rootText" presStyleLbl="node3" presStyleIdx="2" presStyleCnt="4">
        <dgm:presLayoutVars>
          <dgm:chPref val="3"/>
        </dgm:presLayoutVars>
      </dgm:prSet>
      <dgm:spPr/>
      <dgm:t>
        <a:bodyPr/>
        <a:lstStyle/>
        <a:p>
          <a:endParaRPr lang="en-US"/>
        </a:p>
      </dgm:t>
    </dgm:pt>
    <dgm:pt modelId="{58AB5707-2C0F-4727-83C0-09D0AEC1D8E7}" type="pres">
      <dgm:prSet presAssocID="{140A453B-1E79-464D-BFBE-6379A7AF4F11}" presName="rootConnector" presStyleLbl="node3" presStyleIdx="2" presStyleCnt="4"/>
      <dgm:spPr/>
      <dgm:t>
        <a:bodyPr/>
        <a:lstStyle/>
        <a:p>
          <a:endParaRPr lang="en-US"/>
        </a:p>
      </dgm:t>
    </dgm:pt>
    <dgm:pt modelId="{A52CFA91-C9D6-4858-A458-DDA409E10998}" type="pres">
      <dgm:prSet presAssocID="{140A453B-1E79-464D-BFBE-6379A7AF4F11}" presName="hierChild4" presStyleCnt="0"/>
      <dgm:spPr/>
    </dgm:pt>
    <dgm:pt modelId="{BBB5845E-D28D-493E-B5A7-E80AB4E86CDA}" type="pres">
      <dgm:prSet presAssocID="{140A453B-1E79-464D-BFBE-6379A7AF4F11}" presName="hierChild5" presStyleCnt="0"/>
      <dgm:spPr/>
    </dgm:pt>
    <dgm:pt modelId="{3D647E10-28BE-4248-8617-58FA96699D98}" type="pres">
      <dgm:prSet presAssocID="{F6182CA4-013A-4830-BCB9-0A7EDD132AFB}" presName="hierChild5" presStyleCnt="0"/>
      <dgm:spPr/>
    </dgm:pt>
    <dgm:pt modelId="{ED7364BE-7D0C-45FB-B13C-084589C5218D}" type="pres">
      <dgm:prSet presAssocID="{B75DB15B-041C-4FFD-8876-4783805EE8EB}" presName="Name35" presStyleLbl="parChTrans1D2" presStyleIdx="3" presStyleCnt="4"/>
      <dgm:spPr/>
    </dgm:pt>
    <dgm:pt modelId="{1863DFB9-A55B-428D-8609-7014DF51E1D8}" type="pres">
      <dgm:prSet presAssocID="{4ED93141-285E-4D29-98A1-31212D66DD8F}" presName="hierRoot2" presStyleCnt="0">
        <dgm:presLayoutVars>
          <dgm:hierBranch/>
        </dgm:presLayoutVars>
      </dgm:prSet>
      <dgm:spPr/>
    </dgm:pt>
    <dgm:pt modelId="{1E0C86B7-E669-45C3-9CC1-CD3850D42005}" type="pres">
      <dgm:prSet presAssocID="{4ED93141-285E-4D29-98A1-31212D66DD8F}" presName="rootComposite" presStyleCnt="0"/>
      <dgm:spPr/>
    </dgm:pt>
    <dgm:pt modelId="{B8130570-28D7-4323-893A-CF868C5670E2}" type="pres">
      <dgm:prSet presAssocID="{4ED93141-285E-4D29-98A1-31212D66DD8F}" presName="rootText" presStyleLbl="node2" presStyleIdx="3" presStyleCnt="4">
        <dgm:presLayoutVars>
          <dgm:chPref val="3"/>
        </dgm:presLayoutVars>
      </dgm:prSet>
      <dgm:spPr/>
      <dgm:t>
        <a:bodyPr/>
        <a:lstStyle/>
        <a:p>
          <a:endParaRPr lang="en-US"/>
        </a:p>
      </dgm:t>
    </dgm:pt>
    <dgm:pt modelId="{A8337356-B1C9-46FA-AAAA-E3E112B376D7}" type="pres">
      <dgm:prSet presAssocID="{4ED93141-285E-4D29-98A1-31212D66DD8F}" presName="rootConnector" presStyleLbl="node2" presStyleIdx="3" presStyleCnt="4"/>
      <dgm:spPr/>
      <dgm:t>
        <a:bodyPr/>
        <a:lstStyle/>
        <a:p>
          <a:endParaRPr lang="en-US"/>
        </a:p>
      </dgm:t>
    </dgm:pt>
    <dgm:pt modelId="{1E5543AD-88C9-4FEB-85C8-F4B43B4F6038}" type="pres">
      <dgm:prSet presAssocID="{4ED93141-285E-4D29-98A1-31212D66DD8F}" presName="hierChild4" presStyleCnt="0"/>
      <dgm:spPr/>
    </dgm:pt>
    <dgm:pt modelId="{938C38C6-39B7-4D2D-8A0C-14E88D33D54D}" type="pres">
      <dgm:prSet presAssocID="{265024C0-282F-42BD-9C30-A58E378A5C1F}" presName="Name35" presStyleLbl="parChTrans1D3" presStyleIdx="3" presStyleCnt="4"/>
      <dgm:spPr/>
    </dgm:pt>
    <dgm:pt modelId="{C1004494-EB1B-4958-8086-8EEE4BB44BE7}" type="pres">
      <dgm:prSet presAssocID="{7A9F4D59-26D1-4D9D-9B50-5C490F334F02}" presName="hierRoot2" presStyleCnt="0">
        <dgm:presLayoutVars>
          <dgm:hierBranch val="r"/>
        </dgm:presLayoutVars>
      </dgm:prSet>
      <dgm:spPr/>
    </dgm:pt>
    <dgm:pt modelId="{9A6016AA-759A-48F4-9796-9128E1E5D3BD}" type="pres">
      <dgm:prSet presAssocID="{7A9F4D59-26D1-4D9D-9B50-5C490F334F02}" presName="rootComposite" presStyleCnt="0"/>
      <dgm:spPr/>
    </dgm:pt>
    <dgm:pt modelId="{288A8729-E7CF-41AF-8EB9-BE60FF765157}" type="pres">
      <dgm:prSet presAssocID="{7A9F4D59-26D1-4D9D-9B50-5C490F334F02}" presName="rootText" presStyleLbl="node3" presStyleIdx="3" presStyleCnt="4">
        <dgm:presLayoutVars>
          <dgm:chPref val="3"/>
        </dgm:presLayoutVars>
      </dgm:prSet>
      <dgm:spPr/>
      <dgm:t>
        <a:bodyPr/>
        <a:lstStyle/>
        <a:p>
          <a:endParaRPr lang="en-US"/>
        </a:p>
      </dgm:t>
    </dgm:pt>
    <dgm:pt modelId="{1695701D-B8A3-462D-8313-508868667C2E}" type="pres">
      <dgm:prSet presAssocID="{7A9F4D59-26D1-4D9D-9B50-5C490F334F02}" presName="rootConnector" presStyleLbl="node3" presStyleIdx="3" presStyleCnt="4"/>
      <dgm:spPr/>
      <dgm:t>
        <a:bodyPr/>
        <a:lstStyle/>
        <a:p>
          <a:endParaRPr lang="en-US"/>
        </a:p>
      </dgm:t>
    </dgm:pt>
    <dgm:pt modelId="{4FA4D052-B7C3-48F8-90D7-90AC9F900385}" type="pres">
      <dgm:prSet presAssocID="{7A9F4D59-26D1-4D9D-9B50-5C490F334F02}" presName="hierChild4" presStyleCnt="0"/>
      <dgm:spPr/>
    </dgm:pt>
    <dgm:pt modelId="{CD330BD0-76F7-4512-9DA5-51CFEBBAA676}" type="pres">
      <dgm:prSet presAssocID="{7A9F4D59-26D1-4D9D-9B50-5C490F334F02}" presName="hierChild5" presStyleCnt="0"/>
      <dgm:spPr/>
    </dgm:pt>
    <dgm:pt modelId="{3DA7D3BC-88B8-42D4-9A30-EEFF65E54B19}" type="pres">
      <dgm:prSet presAssocID="{4ED93141-285E-4D29-98A1-31212D66DD8F}" presName="hierChild5" presStyleCnt="0"/>
      <dgm:spPr/>
    </dgm:pt>
    <dgm:pt modelId="{ED7A8121-D7CB-42C9-8545-3FF3D10BE58B}" type="pres">
      <dgm:prSet presAssocID="{7AE0F629-0A9D-4EFA-9971-A51DDBF84798}" presName="hierChild3" presStyleCnt="0"/>
      <dgm:spPr/>
    </dgm:pt>
  </dgm:ptLst>
  <dgm:cxnLst>
    <dgm:cxn modelId="{AC3EE498-62CA-419F-9E7B-A9BA9AA0A6AE}" srcId="{7AE0F629-0A9D-4EFA-9971-A51DDBF84798}" destId="{8B92D34C-1B77-4E30-AFBA-F00E954460F8}" srcOrd="0" destOrd="0" parTransId="{F2D72E32-115C-42E5-A971-DC4258D475BA}" sibTransId="{805330B1-BB03-4EFE-B692-167C6F23661D}"/>
    <dgm:cxn modelId="{536587DD-1F5D-4D6B-9F53-A43E1E78DA25}" type="presOf" srcId="{69978627-66D3-462F-8C74-04EF3BB4E891}" destId="{D2D795EF-AC26-412C-B0BF-B64C47E0F929}" srcOrd="0" destOrd="0" presId="urn:microsoft.com/office/officeart/2005/8/layout/orgChart1"/>
    <dgm:cxn modelId="{AF147713-04C3-41AA-A4CF-D7C5EBE89208}" type="presOf" srcId="{5D0142D2-2BB3-4515-BD61-211C53B72B6E}" destId="{80DA8C83-FBEB-4F80-90BA-8F81F9D1F947}" srcOrd="0" destOrd="0" presId="urn:microsoft.com/office/officeart/2005/8/layout/orgChart1"/>
    <dgm:cxn modelId="{C2FAB504-9755-4D30-952A-26CC41B40649}" type="presOf" srcId="{42CEEB5B-F9EE-4C1F-844A-1B7B2B1E42B8}" destId="{B16B79DD-799C-4B27-B2EB-84C611F55C3E}" srcOrd="0" destOrd="0" presId="urn:microsoft.com/office/officeart/2005/8/layout/orgChart1"/>
    <dgm:cxn modelId="{E3DF3349-BB6A-42CA-81F8-92DB11F371D4}" type="presOf" srcId="{75D38414-B258-4EBF-B256-7964C90396D3}" destId="{CDD2AFDD-95D9-464F-8D16-F09CA148E04E}" srcOrd="0" destOrd="0" presId="urn:microsoft.com/office/officeart/2005/8/layout/orgChart1"/>
    <dgm:cxn modelId="{8F26A70C-50F3-4A58-B03E-205FE29E3C4C}" type="presOf" srcId="{B75DB15B-041C-4FFD-8876-4783805EE8EB}" destId="{ED7364BE-7D0C-45FB-B13C-084589C5218D}" srcOrd="0" destOrd="0" presId="urn:microsoft.com/office/officeart/2005/8/layout/orgChart1"/>
    <dgm:cxn modelId="{C19EC374-8641-46F6-A48C-F281A656385A}" srcId="{F6182CA4-013A-4830-BCB9-0A7EDD132AFB}" destId="{140A453B-1E79-464D-BFBE-6379A7AF4F11}" srcOrd="0" destOrd="0" parTransId="{0BC64888-E73C-48BC-AFC6-73F627FA8F31}" sibTransId="{84B4A24B-3493-4B37-9E43-BF08AEFFEF0E}"/>
    <dgm:cxn modelId="{C0E7AAF7-943D-45F0-92D4-7587F00F13FF}" type="presOf" srcId="{826C616B-8558-4E65-B778-95C3899D4139}" destId="{11903AE5-5C23-418F-95AE-B91AA3C43999}" srcOrd="0" destOrd="0" presId="urn:microsoft.com/office/officeart/2005/8/layout/orgChart1"/>
    <dgm:cxn modelId="{34FFDEB2-5099-4F2A-BB07-4C661706D3DA}" type="presOf" srcId="{140A453B-1E79-464D-BFBE-6379A7AF4F11}" destId="{58AB5707-2C0F-4727-83C0-09D0AEC1D8E7}" srcOrd="1" destOrd="0" presId="urn:microsoft.com/office/officeart/2005/8/layout/orgChart1"/>
    <dgm:cxn modelId="{43EA2DC8-C343-4082-9AF0-FDC2895EAFD9}" type="presOf" srcId="{4ED93141-285E-4D29-98A1-31212D66DD8F}" destId="{A8337356-B1C9-46FA-AAAA-E3E112B376D7}" srcOrd="1" destOrd="0" presId="urn:microsoft.com/office/officeart/2005/8/layout/orgChart1"/>
    <dgm:cxn modelId="{295325DC-BCBC-4918-8E04-8706C3476B29}" type="presOf" srcId="{0BC64888-E73C-48BC-AFC6-73F627FA8F31}" destId="{9A735B08-0DF0-42CF-BD19-D475477A4FC2}" srcOrd="0" destOrd="0" presId="urn:microsoft.com/office/officeart/2005/8/layout/orgChart1"/>
    <dgm:cxn modelId="{8DA8446A-E907-46D3-AF51-01F701F86347}" srcId="{7AE0F629-0A9D-4EFA-9971-A51DDBF84798}" destId="{F6182CA4-013A-4830-BCB9-0A7EDD132AFB}" srcOrd="2" destOrd="0" parTransId="{80901146-F606-456C-80A0-EF7A2B646031}" sibTransId="{327D83A0-13A9-4DE0-85E4-24105F0A6B7B}"/>
    <dgm:cxn modelId="{B75A5988-019C-4A05-8C1E-82F8B5D3A5AA}" srcId="{4ED93141-285E-4D29-98A1-31212D66DD8F}" destId="{7A9F4D59-26D1-4D9D-9B50-5C490F334F02}" srcOrd="0" destOrd="0" parTransId="{265024C0-282F-42BD-9C30-A58E378A5C1F}" sibTransId="{5242C209-0ADB-4A1B-96F3-D0C26A1454B4}"/>
    <dgm:cxn modelId="{E6E50CAA-93A1-445E-88BD-2C5EA840DEE7}" type="presOf" srcId="{26B1ED6D-048D-4954-B354-AA5CF08FB22B}" destId="{A39F74AB-7136-4434-A730-05827183684B}" srcOrd="1" destOrd="0" presId="urn:microsoft.com/office/officeart/2005/8/layout/orgChart1"/>
    <dgm:cxn modelId="{D82D25AA-6B85-4800-A2EF-CB05D2AC91A7}" srcId="{7AE0F629-0A9D-4EFA-9971-A51DDBF84798}" destId="{4ED93141-285E-4D29-98A1-31212D66DD8F}" srcOrd="3" destOrd="0" parTransId="{B75DB15B-041C-4FFD-8876-4783805EE8EB}" sibTransId="{92524C95-B846-414D-9BA9-2AD2ED95D1DF}"/>
    <dgm:cxn modelId="{B4243B0E-01EF-4800-B00F-193336131575}" type="presOf" srcId="{8B92D34C-1B77-4E30-AFBA-F00E954460F8}" destId="{4CD45B6F-6E5D-4412-9C32-0C7017F03987}" srcOrd="1" destOrd="0" presId="urn:microsoft.com/office/officeart/2005/8/layout/orgChart1"/>
    <dgm:cxn modelId="{70A3AA6B-BFAA-440D-9AFF-4AB80203EE3A}" type="presOf" srcId="{140A453B-1E79-464D-BFBE-6379A7AF4F11}" destId="{9052C66C-C58F-4704-8130-34E722813AA7}" srcOrd="0" destOrd="0" presId="urn:microsoft.com/office/officeart/2005/8/layout/orgChart1"/>
    <dgm:cxn modelId="{D91461CA-5F90-480D-8CC2-E50507A89BB0}" type="presOf" srcId="{80901146-F606-456C-80A0-EF7A2B646031}" destId="{1869F842-BF32-444C-AD36-5B3568C74B3B}" srcOrd="0" destOrd="0" presId="urn:microsoft.com/office/officeart/2005/8/layout/orgChart1"/>
    <dgm:cxn modelId="{ADCB1159-0866-4DC5-8D66-B4039E95C7BA}" type="presOf" srcId="{8B92D34C-1B77-4E30-AFBA-F00E954460F8}" destId="{BE448CE6-5DD0-44B1-B401-24B4356E894A}" srcOrd="0" destOrd="0" presId="urn:microsoft.com/office/officeart/2005/8/layout/orgChart1"/>
    <dgm:cxn modelId="{4FE67E04-EB5E-4AAB-A48F-C201C3EDA31C}" type="presOf" srcId="{26B1ED6D-048D-4954-B354-AA5CF08FB22B}" destId="{CE43E6F6-FB82-4FBC-AAC8-4F40D2BCC4AF}" srcOrd="0" destOrd="0" presId="urn:microsoft.com/office/officeart/2005/8/layout/orgChart1"/>
    <dgm:cxn modelId="{2FB57632-20D7-411B-AB11-96EF4A409DBB}" srcId="{8B92D34C-1B77-4E30-AFBA-F00E954460F8}" destId="{822C31A4-419B-4B53-8560-37F7E27F5F98}" srcOrd="0" destOrd="0" parTransId="{75D38414-B258-4EBF-B256-7964C90396D3}" sibTransId="{C33649D6-A4C1-4F25-AB9A-D0B6C671BEC3}"/>
    <dgm:cxn modelId="{C65B944D-C02F-4A04-B8F4-DE236DE1FDA3}" type="presOf" srcId="{265024C0-282F-42BD-9C30-A58E378A5C1F}" destId="{938C38C6-39B7-4D2D-8A0C-14E88D33D54D}" srcOrd="0" destOrd="0" presId="urn:microsoft.com/office/officeart/2005/8/layout/orgChart1"/>
    <dgm:cxn modelId="{E954CFDD-B5A1-4638-87EA-1E986E75A2AF}" type="presOf" srcId="{F6182CA4-013A-4830-BCB9-0A7EDD132AFB}" destId="{AF42ADAD-9A67-4D36-8CB2-DF4B9AE1C988}" srcOrd="0" destOrd="0" presId="urn:microsoft.com/office/officeart/2005/8/layout/orgChart1"/>
    <dgm:cxn modelId="{2E9E1F54-2D65-43B0-8F8A-AA5940D8A323}" type="presOf" srcId="{F2D72E32-115C-42E5-A971-DC4258D475BA}" destId="{52A59431-8502-490D-959B-AA01BA7D7A2B}" srcOrd="0" destOrd="0" presId="urn:microsoft.com/office/officeart/2005/8/layout/orgChart1"/>
    <dgm:cxn modelId="{42CD8946-9828-4FD4-AFE4-C5242C294701}" type="presOf" srcId="{7AE0F629-0A9D-4EFA-9971-A51DDBF84798}" destId="{969B4E75-19CD-4660-A60A-5D1F125194F5}" srcOrd="1" destOrd="0" presId="urn:microsoft.com/office/officeart/2005/8/layout/orgChart1"/>
    <dgm:cxn modelId="{C647606C-764F-42E4-A2F4-9801546C85FB}" srcId="{5D0142D2-2BB3-4515-BD61-211C53B72B6E}" destId="{7AE0F629-0A9D-4EFA-9971-A51DDBF84798}" srcOrd="0" destOrd="0" parTransId="{5D0A09C9-DB09-4B20-A146-2646CD0F797C}" sibTransId="{145F74E7-364A-4BC0-99AA-83C327E76C63}"/>
    <dgm:cxn modelId="{5E5B94A4-816D-4B3D-B006-65FEA1EADF1C}" type="presOf" srcId="{822C31A4-419B-4B53-8560-37F7E27F5F98}" destId="{FC7D8A1E-1DA9-400A-A03E-295D4C411230}" srcOrd="0" destOrd="0" presId="urn:microsoft.com/office/officeart/2005/8/layout/orgChart1"/>
    <dgm:cxn modelId="{D4AA6900-DE96-40BE-A75B-706774C654FC}" srcId="{42CEEB5B-F9EE-4C1F-844A-1B7B2B1E42B8}" destId="{26B1ED6D-048D-4954-B354-AA5CF08FB22B}" srcOrd="0" destOrd="0" parTransId="{826C616B-8558-4E65-B778-95C3899D4139}" sibTransId="{10E3F882-4DF6-4BB6-A541-7B7BA2C223F2}"/>
    <dgm:cxn modelId="{C09F6CB3-8DCD-4203-81AE-053C70B1570D}" srcId="{7AE0F629-0A9D-4EFA-9971-A51DDBF84798}" destId="{42CEEB5B-F9EE-4C1F-844A-1B7B2B1E42B8}" srcOrd="1" destOrd="0" parTransId="{69978627-66D3-462F-8C74-04EF3BB4E891}" sibTransId="{EBF1B878-CC78-4482-96B7-5516A5183469}"/>
    <dgm:cxn modelId="{CDB765EE-564D-4A50-846E-F4FBAA7740DD}" type="presOf" srcId="{F6182CA4-013A-4830-BCB9-0A7EDD132AFB}" destId="{07358B60-D114-4A1C-BABB-202B0A252148}" srcOrd="1" destOrd="0" presId="urn:microsoft.com/office/officeart/2005/8/layout/orgChart1"/>
    <dgm:cxn modelId="{7BFAE535-E341-4712-9B5A-DC29B49AB38A}" type="presOf" srcId="{7AE0F629-0A9D-4EFA-9971-A51DDBF84798}" destId="{98363FA6-8D28-44C1-9C61-907E78121F98}" srcOrd="0" destOrd="0" presId="urn:microsoft.com/office/officeart/2005/8/layout/orgChart1"/>
    <dgm:cxn modelId="{F79AB770-4940-429F-854C-8B809E5AEC1B}" type="presOf" srcId="{42CEEB5B-F9EE-4C1F-844A-1B7B2B1E42B8}" destId="{A9F82C56-3965-42CC-B446-4CA82E5E2B71}" srcOrd="1" destOrd="0" presId="urn:microsoft.com/office/officeart/2005/8/layout/orgChart1"/>
    <dgm:cxn modelId="{6E957960-E87C-4ADA-B7C8-C0DAD352D1C7}" type="presOf" srcId="{822C31A4-419B-4B53-8560-37F7E27F5F98}" destId="{C88CCC9A-FBBA-4170-BADB-41635F5A71AF}" srcOrd="1" destOrd="0" presId="urn:microsoft.com/office/officeart/2005/8/layout/orgChart1"/>
    <dgm:cxn modelId="{6D517450-779E-40A9-8F5D-95BD4D68B370}" type="presOf" srcId="{7A9F4D59-26D1-4D9D-9B50-5C490F334F02}" destId="{288A8729-E7CF-41AF-8EB9-BE60FF765157}" srcOrd="0" destOrd="0" presId="urn:microsoft.com/office/officeart/2005/8/layout/orgChart1"/>
    <dgm:cxn modelId="{8D630803-D13B-49B6-85E0-78D141B81487}" type="presOf" srcId="{7A9F4D59-26D1-4D9D-9B50-5C490F334F02}" destId="{1695701D-B8A3-462D-8313-508868667C2E}" srcOrd="1" destOrd="0" presId="urn:microsoft.com/office/officeart/2005/8/layout/orgChart1"/>
    <dgm:cxn modelId="{EC0573F9-2B87-43CF-AA59-110515E83E65}" type="presOf" srcId="{4ED93141-285E-4D29-98A1-31212D66DD8F}" destId="{B8130570-28D7-4323-893A-CF868C5670E2}" srcOrd="0" destOrd="0" presId="urn:microsoft.com/office/officeart/2005/8/layout/orgChart1"/>
    <dgm:cxn modelId="{504EC71D-90E0-4DAA-B4A2-4B9CABF3AAF3}" type="presParOf" srcId="{80DA8C83-FBEB-4F80-90BA-8F81F9D1F947}" destId="{9DB9C056-CB57-4E7E-A4B2-4F6A403BB48E}" srcOrd="0" destOrd="0" presId="urn:microsoft.com/office/officeart/2005/8/layout/orgChart1"/>
    <dgm:cxn modelId="{9B78673F-C32C-45FA-8BE4-C0103A729511}" type="presParOf" srcId="{9DB9C056-CB57-4E7E-A4B2-4F6A403BB48E}" destId="{C10F31E9-504F-4BF3-A966-F327C39D0F86}" srcOrd="0" destOrd="0" presId="urn:microsoft.com/office/officeart/2005/8/layout/orgChart1"/>
    <dgm:cxn modelId="{96FB8BCB-1E55-4237-985A-2D3E2E76C936}" type="presParOf" srcId="{C10F31E9-504F-4BF3-A966-F327C39D0F86}" destId="{98363FA6-8D28-44C1-9C61-907E78121F98}" srcOrd="0" destOrd="0" presId="urn:microsoft.com/office/officeart/2005/8/layout/orgChart1"/>
    <dgm:cxn modelId="{4EC2FF7F-F8C8-4B38-A0BC-85185BF37417}" type="presParOf" srcId="{C10F31E9-504F-4BF3-A966-F327C39D0F86}" destId="{969B4E75-19CD-4660-A60A-5D1F125194F5}" srcOrd="1" destOrd="0" presId="urn:microsoft.com/office/officeart/2005/8/layout/orgChart1"/>
    <dgm:cxn modelId="{49BFFEE9-BCE3-4C7E-9FFC-37F3BAA28BDB}" type="presParOf" srcId="{9DB9C056-CB57-4E7E-A4B2-4F6A403BB48E}" destId="{1805B23F-FD85-46D4-AE8B-4F9066C740D7}" srcOrd="1" destOrd="0" presId="urn:microsoft.com/office/officeart/2005/8/layout/orgChart1"/>
    <dgm:cxn modelId="{2C10B717-377E-49FF-95F9-46AF0C6635A9}" type="presParOf" srcId="{1805B23F-FD85-46D4-AE8B-4F9066C740D7}" destId="{52A59431-8502-490D-959B-AA01BA7D7A2B}" srcOrd="0" destOrd="0" presId="urn:microsoft.com/office/officeart/2005/8/layout/orgChart1"/>
    <dgm:cxn modelId="{C76E5975-FB31-40F0-850B-26BE8989432C}" type="presParOf" srcId="{1805B23F-FD85-46D4-AE8B-4F9066C740D7}" destId="{2F542E41-E917-4892-B42E-E50A64D4C3F4}" srcOrd="1" destOrd="0" presId="urn:microsoft.com/office/officeart/2005/8/layout/orgChart1"/>
    <dgm:cxn modelId="{45D690C5-EB9B-4EFD-941F-AD1C2EFC5EF4}" type="presParOf" srcId="{2F542E41-E917-4892-B42E-E50A64D4C3F4}" destId="{DD0B6465-3F10-4A62-9DDF-3B145CA75CC9}" srcOrd="0" destOrd="0" presId="urn:microsoft.com/office/officeart/2005/8/layout/orgChart1"/>
    <dgm:cxn modelId="{F4F30D98-F566-49F3-AA66-C74161EDDC73}" type="presParOf" srcId="{DD0B6465-3F10-4A62-9DDF-3B145CA75CC9}" destId="{BE448CE6-5DD0-44B1-B401-24B4356E894A}" srcOrd="0" destOrd="0" presId="urn:microsoft.com/office/officeart/2005/8/layout/orgChart1"/>
    <dgm:cxn modelId="{334CD999-F798-4DF1-8E41-9F9E164FECCF}" type="presParOf" srcId="{DD0B6465-3F10-4A62-9DDF-3B145CA75CC9}" destId="{4CD45B6F-6E5D-4412-9C32-0C7017F03987}" srcOrd="1" destOrd="0" presId="urn:microsoft.com/office/officeart/2005/8/layout/orgChart1"/>
    <dgm:cxn modelId="{78B05DDE-A05B-4F95-998D-36200AAB29F5}" type="presParOf" srcId="{2F542E41-E917-4892-B42E-E50A64D4C3F4}" destId="{70A8AC40-A9D6-45C1-972E-CEC938249854}" srcOrd="1" destOrd="0" presId="urn:microsoft.com/office/officeart/2005/8/layout/orgChart1"/>
    <dgm:cxn modelId="{297A86B9-C4F5-4C33-B1D9-FE44960A46D6}" type="presParOf" srcId="{70A8AC40-A9D6-45C1-972E-CEC938249854}" destId="{CDD2AFDD-95D9-464F-8D16-F09CA148E04E}" srcOrd="0" destOrd="0" presId="urn:microsoft.com/office/officeart/2005/8/layout/orgChart1"/>
    <dgm:cxn modelId="{2E0024C0-E47C-485E-8654-B1F9661FD6CB}" type="presParOf" srcId="{70A8AC40-A9D6-45C1-972E-CEC938249854}" destId="{C7F49E8D-9886-4727-B057-D3CF2705C34A}" srcOrd="1" destOrd="0" presId="urn:microsoft.com/office/officeart/2005/8/layout/orgChart1"/>
    <dgm:cxn modelId="{CA18CDF8-5BBA-43F9-BFEA-0CCD13038011}" type="presParOf" srcId="{C7F49E8D-9886-4727-B057-D3CF2705C34A}" destId="{65E817EE-1149-4BA4-9E97-EFF223BDB397}" srcOrd="0" destOrd="0" presId="urn:microsoft.com/office/officeart/2005/8/layout/orgChart1"/>
    <dgm:cxn modelId="{364DD3A0-8AC6-4A84-A600-283068207254}" type="presParOf" srcId="{65E817EE-1149-4BA4-9E97-EFF223BDB397}" destId="{FC7D8A1E-1DA9-400A-A03E-295D4C411230}" srcOrd="0" destOrd="0" presId="urn:microsoft.com/office/officeart/2005/8/layout/orgChart1"/>
    <dgm:cxn modelId="{D66CC114-2344-41E7-AE8B-0A001200A671}" type="presParOf" srcId="{65E817EE-1149-4BA4-9E97-EFF223BDB397}" destId="{C88CCC9A-FBBA-4170-BADB-41635F5A71AF}" srcOrd="1" destOrd="0" presId="urn:microsoft.com/office/officeart/2005/8/layout/orgChart1"/>
    <dgm:cxn modelId="{B8249A1E-81C4-4093-86AD-3331EC38D83D}" type="presParOf" srcId="{C7F49E8D-9886-4727-B057-D3CF2705C34A}" destId="{45259027-AADF-4217-8A16-35C3FE5A4262}" srcOrd="1" destOrd="0" presId="urn:microsoft.com/office/officeart/2005/8/layout/orgChart1"/>
    <dgm:cxn modelId="{DF8A1E24-A759-4D45-84A2-BE7B80633084}" type="presParOf" srcId="{C7F49E8D-9886-4727-B057-D3CF2705C34A}" destId="{95FB64F5-1E88-4A08-88BC-EFF14EC8A386}" srcOrd="2" destOrd="0" presId="urn:microsoft.com/office/officeart/2005/8/layout/orgChart1"/>
    <dgm:cxn modelId="{0FF4B1E1-7E5F-4390-A538-EC8776D5267D}" type="presParOf" srcId="{2F542E41-E917-4892-B42E-E50A64D4C3F4}" destId="{6F490858-A71A-4CF0-A75D-B6B8C6CE91C5}" srcOrd="2" destOrd="0" presId="urn:microsoft.com/office/officeart/2005/8/layout/orgChart1"/>
    <dgm:cxn modelId="{3FF67BD6-7CE7-4A2D-9659-3E61E933E0A9}" type="presParOf" srcId="{1805B23F-FD85-46D4-AE8B-4F9066C740D7}" destId="{D2D795EF-AC26-412C-B0BF-B64C47E0F929}" srcOrd="2" destOrd="0" presId="urn:microsoft.com/office/officeart/2005/8/layout/orgChart1"/>
    <dgm:cxn modelId="{F9C5F7F4-E74F-4A1A-9F66-9373B64110EA}" type="presParOf" srcId="{1805B23F-FD85-46D4-AE8B-4F9066C740D7}" destId="{12217951-E7D1-4444-A887-CFC5D1312085}" srcOrd="3" destOrd="0" presId="urn:microsoft.com/office/officeart/2005/8/layout/orgChart1"/>
    <dgm:cxn modelId="{30F9758D-73AD-4838-A537-1FBC5D05A13E}" type="presParOf" srcId="{12217951-E7D1-4444-A887-CFC5D1312085}" destId="{D219B443-EB42-4BF7-8CB1-8FEF9742413D}" srcOrd="0" destOrd="0" presId="urn:microsoft.com/office/officeart/2005/8/layout/orgChart1"/>
    <dgm:cxn modelId="{76CA462F-CD0F-4FB7-8D72-11A43654CB72}" type="presParOf" srcId="{D219B443-EB42-4BF7-8CB1-8FEF9742413D}" destId="{B16B79DD-799C-4B27-B2EB-84C611F55C3E}" srcOrd="0" destOrd="0" presId="urn:microsoft.com/office/officeart/2005/8/layout/orgChart1"/>
    <dgm:cxn modelId="{3D2CC88C-9973-49DE-8515-E5B0AA0CB3DA}" type="presParOf" srcId="{D219B443-EB42-4BF7-8CB1-8FEF9742413D}" destId="{A9F82C56-3965-42CC-B446-4CA82E5E2B71}" srcOrd="1" destOrd="0" presId="urn:microsoft.com/office/officeart/2005/8/layout/orgChart1"/>
    <dgm:cxn modelId="{05C802D9-A12A-433C-B890-D96A32071319}" type="presParOf" srcId="{12217951-E7D1-4444-A887-CFC5D1312085}" destId="{51AB3911-18B4-4B34-B7C4-64F7524FF71C}" srcOrd="1" destOrd="0" presId="urn:microsoft.com/office/officeart/2005/8/layout/orgChart1"/>
    <dgm:cxn modelId="{9790C073-FC7D-4EE7-B3F1-B8462F984B54}" type="presParOf" srcId="{51AB3911-18B4-4B34-B7C4-64F7524FF71C}" destId="{11903AE5-5C23-418F-95AE-B91AA3C43999}" srcOrd="0" destOrd="0" presId="urn:microsoft.com/office/officeart/2005/8/layout/orgChart1"/>
    <dgm:cxn modelId="{0DEEB817-CE50-46F2-8EE5-E4E1F83C4FEA}" type="presParOf" srcId="{51AB3911-18B4-4B34-B7C4-64F7524FF71C}" destId="{50039CEE-933A-41E7-A840-87282903D6B5}" srcOrd="1" destOrd="0" presId="urn:microsoft.com/office/officeart/2005/8/layout/orgChart1"/>
    <dgm:cxn modelId="{C892B133-C884-49F1-80CF-406AC0459EC2}" type="presParOf" srcId="{50039CEE-933A-41E7-A840-87282903D6B5}" destId="{63DB5200-4634-4D4E-B4D2-BE4B196F8B93}" srcOrd="0" destOrd="0" presId="urn:microsoft.com/office/officeart/2005/8/layout/orgChart1"/>
    <dgm:cxn modelId="{0429A35F-2F69-4D0A-9D3E-BFE7F0AB12F1}" type="presParOf" srcId="{63DB5200-4634-4D4E-B4D2-BE4B196F8B93}" destId="{CE43E6F6-FB82-4FBC-AAC8-4F40D2BCC4AF}" srcOrd="0" destOrd="0" presId="urn:microsoft.com/office/officeart/2005/8/layout/orgChart1"/>
    <dgm:cxn modelId="{81F7899C-AF0B-4EA9-A89F-A823E0A86993}" type="presParOf" srcId="{63DB5200-4634-4D4E-B4D2-BE4B196F8B93}" destId="{A39F74AB-7136-4434-A730-05827183684B}" srcOrd="1" destOrd="0" presId="urn:microsoft.com/office/officeart/2005/8/layout/orgChart1"/>
    <dgm:cxn modelId="{FF36C4CC-B27E-4674-A2C4-CBAD4148B94C}" type="presParOf" srcId="{50039CEE-933A-41E7-A840-87282903D6B5}" destId="{A71E0280-340B-47F5-9B8E-0E10528F6F22}" srcOrd="1" destOrd="0" presId="urn:microsoft.com/office/officeart/2005/8/layout/orgChart1"/>
    <dgm:cxn modelId="{42D9D3D9-9CA5-432E-892D-13A81C974DF3}" type="presParOf" srcId="{50039CEE-933A-41E7-A840-87282903D6B5}" destId="{E64A2196-7A7D-4284-A10F-D53D30504484}" srcOrd="2" destOrd="0" presId="urn:microsoft.com/office/officeart/2005/8/layout/orgChart1"/>
    <dgm:cxn modelId="{00E04B28-9E43-49C2-B59B-7EA09B998CA2}" type="presParOf" srcId="{12217951-E7D1-4444-A887-CFC5D1312085}" destId="{E757E78B-F867-4E62-ABA7-8EECEDE83FB9}" srcOrd="2" destOrd="0" presId="urn:microsoft.com/office/officeart/2005/8/layout/orgChart1"/>
    <dgm:cxn modelId="{5436EF01-7342-452B-89C9-00FDC738EC2D}" type="presParOf" srcId="{1805B23F-FD85-46D4-AE8B-4F9066C740D7}" destId="{1869F842-BF32-444C-AD36-5B3568C74B3B}" srcOrd="4" destOrd="0" presId="urn:microsoft.com/office/officeart/2005/8/layout/orgChart1"/>
    <dgm:cxn modelId="{2DE9756C-0765-4161-A0F8-E32956DFC100}" type="presParOf" srcId="{1805B23F-FD85-46D4-AE8B-4F9066C740D7}" destId="{A7A9CEE5-9BDB-4A5A-9C4B-16A95242902E}" srcOrd="5" destOrd="0" presId="urn:microsoft.com/office/officeart/2005/8/layout/orgChart1"/>
    <dgm:cxn modelId="{9AB7CC73-E241-432E-B650-AC31B18E9E3D}" type="presParOf" srcId="{A7A9CEE5-9BDB-4A5A-9C4B-16A95242902E}" destId="{0BFE6C1A-027A-4582-B221-8FB4FB7ED03D}" srcOrd="0" destOrd="0" presId="urn:microsoft.com/office/officeart/2005/8/layout/orgChart1"/>
    <dgm:cxn modelId="{642EFCF2-4B39-430F-BBA0-9827BCA30365}" type="presParOf" srcId="{0BFE6C1A-027A-4582-B221-8FB4FB7ED03D}" destId="{AF42ADAD-9A67-4D36-8CB2-DF4B9AE1C988}" srcOrd="0" destOrd="0" presId="urn:microsoft.com/office/officeart/2005/8/layout/orgChart1"/>
    <dgm:cxn modelId="{3016027E-2911-46F5-A9B4-031980ADD9A3}" type="presParOf" srcId="{0BFE6C1A-027A-4582-B221-8FB4FB7ED03D}" destId="{07358B60-D114-4A1C-BABB-202B0A252148}" srcOrd="1" destOrd="0" presId="urn:microsoft.com/office/officeart/2005/8/layout/orgChart1"/>
    <dgm:cxn modelId="{4E71B446-F296-476F-B367-715B9DBA72D9}" type="presParOf" srcId="{A7A9CEE5-9BDB-4A5A-9C4B-16A95242902E}" destId="{0E9F363D-3F77-4044-9CC3-5434D72AC2A9}" srcOrd="1" destOrd="0" presId="urn:microsoft.com/office/officeart/2005/8/layout/orgChart1"/>
    <dgm:cxn modelId="{EF772C3C-0B08-4845-A2BF-19C3A54BFE03}" type="presParOf" srcId="{0E9F363D-3F77-4044-9CC3-5434D72AC2A9}" destId="{9A735B08-0DF0-42CF-BD19-D475477A4FC2}" srcOrd="0" destOrd="0" presId="urn:microsoft.com/office/officeart/2005/8/layout/orgChart1"/>
    <dgm:cxn modelId="{B62829B0-1BAB-4D2B-B07D-B8FBAD6AF45A}" type="presParOf" srcId="{0E9F363D-3F77-4044-9CC3-5434D72AC2A9}" destId="{E5DE4016-0515-434A-B6F4-3FA16146D69D}" srcOrd="1" destOrd="0" presId="urn:microsoft.com/office/officeart/2005/8/layout/orgChart1"/>
    <dgm:cxn modelId="{895DFC43-284C-4816-9A63-A4166F671FA3}" type="presParOf" srcId="{E5DE4016-0515-434A-B6F4-3FA16146D69D}" destId="{71B9D29D-82D9-404F-BFCB-26455D9CF314}" srcOrd="0" destOrd="0" presId="urn:microsoft.com/office/officeart/2005/8/layout/orgChart1"/>
    <dgm:cxn modelId="{CC4FC261-D981-43EB-9B26-AB3412F7EADF}" type="presParOf" srcId="{71B9D29D-82D9-404F-BFCB-26455D9CF314}" destId="{9052C66C-C58F-4704-8130-34E722813AA7}" srcOrd="0" destOrd="0" presId="urn:microsoft.com/office/officeart/2005/8/layout/orgChart1"/>
    <dgm:cxn modelId="{ED6F8141-F8D9-4991-A13C-F317FDCC02E0}" type="presParOf" srcId="{71B9D29D-82D9-404F-BFCB-26455D9CF314}" destId="{58AB5707-2C0F-4727-83C0-09D0AEC1D8E7}" srcOrd="1" destOrd="0" presId="urn:microsoft.com/office/officeart/2005/8/layout/orgChart1"/>
    <dgm:cxn modelId="{A97FFA69-7AA5-4882-93BF-3BDF2795C06D}" type="presParOf" srcId="{E5DE4016-0515-434A-B6F4-3FA16146D69D}" destId="{A52CFA91-C9D6-4858-A458-DDA409E10998}" srcOrd="1" destOrd="0" presId="urn:microsoft.com/office/officeart/2005/8/layout/orgChart1"/>
    <dgm:cxn modelId="{79B3B319-605B-418A-BDC6-83697AFFC9FF}" type="presParOf" srcId="{E5DE4016-0515-434A-B6F4-3FA16146D69D}" destId="{BBB5845E-D28D-493E-B5A7-E80AB4E86CDA}" srcOrd="2" destOrd="0" presId="urn:microsoft.com/office/officeart/2005/8/layout/orgChart1"/>
    <dgm:cxn modelId="{AC8D1563-C38F-467B-9D18-1CA51593678B}" type="presParOf" srcId="{A7A9CEE5-9BDB-4A5A-9C4B-16A95242902E}" destId="{3D647E10-28BE-4248-8617-58FA96699D98}" srcOrd="2" destOrd="0" presId="urn:microsoft.com/office/officeart/2005/8/layout/orgChart1"/>
    <dgm:cxn modelId="{60A02BC2-1860-4914-8C26-3811744DAFD0}" type="presParOf" srcId="{1805B23F-FD85-46D4-AE8B-4F9066C740D7}" destId="{ED7364BE-7D0C-45FB-B13C-084589C5218D}" srcOrd="6" destOrd="0" presId="urn:microsoft.com/office/officeart/2005/8/layout/orgChart1"/>
    <dgm:cxn modelId="{61141977-29E5-4534-BC30-96D92A46CD1C}" type="presParOf" srcId="{1805B23F-FD85-46D4-AE8B-4F9066C740D7}" destId="{1863DFB9-A55B-428D-8609-7014DF51E1D8}" srcOrd="7" destOrd="0" presId="urn:microsoft.com/office/officeart/2005/8/layout/orgChart1"/>
    <dgm:cxn modelId="{2B03D1F3-9498-4016-9DE3-5F24F4857479}" type="presParOf" srcId="{1863DFB9-A55B-428D-8609-7014DF51E1D8}" destId="{1E0C86B7-E669-45C3-9CC1-CD3850D42005}" srcOrd="0" destOrd="0" presId="urn:microsoft.com/office/officeart/2005/8/layout/orgChart1"/>
    <dgm:cxn modelId="{23296EFB-BD8A-4BD3-B52E-85517D5FEE24}" type="presParOf" srcId="{1E0C86B7-E669-45C3-9CC1-CD3850D42005}" destId="{B8130570-28D7-4323-893A-CF868C5670E2}" srcOrd="0" destOrd="0" presId="urn:microsoft.com/office/officeart/2005/8/layout/orgChart1"/>
    <dgm:cxn modelId="{98773C63-9F2A-4057-83A7-56F695F5CF25}" type="presParOf" srcId="{1E0C86B7-E669-45C3-9CC1-CD3850D42005}" destId="{A8337356-B1C9-46FA-AAAA-E3E112B376D7}" srcOrd="1" destOrd="0" presId="urn:microsoft.com/office/officeart/2005/8/layout/orgChart1"/>
    <dgm:cxn modelId="{AFA2BA92-465F-468F-B7C3-F686342E54F4}" type="presParOf" srcId="{1863DFB9-A55B-428D-8609-7014DF51E1D8}" destId="{1E5543AD-88C9-4FEB-85C8-F4B43B4F6038}" srcOrd="1" destOrd="0" presId="urn:microsoft.com/office/officeart/2005/8/layout/orgChart1"/>
    <dgm:cxn modelId="{F5114E18-8DF5-490B-A64B-E95E24DA2336}" type="presParOf" srcId="{1E5543AD-88C9-4FEB-85C8-F4B43B4F6038}" destId="{938C38C6-39B7-4D2D-8A0C-14E88D33D54D}" srcOrd="0" destOrd="0" presId="urn:microsoft.com/office/officeart/2005/8/layout/orgChart1"/>
    <dgm:cxn modelId="{CA275BF1-85B5-47C9-A34F-387F7B97352C}" type="presParOf" srcId="{1E5543AD-88C9-4FEB-85C8-F4B43B4F6038}" destId="{C1004494-EB1B-4958-8086-8EEE4BB44BE7}" srcOrd="1" destOrd="0" presId="urn:microsoft.com/office/officeart/2005/8/layout/orgChart1"/>
    <dgm:cxn modelId="{99138BFC-6DD3-41F9-B880-40C41919ACD5}" type="presParOf" srcId="{C1004494-EB1B-4958-8086-8EEE4BB44BE7}" destId="{9A6016AA-759A-48F4-9796-9128E1E5D3BD}" srcOrd="0" destOrd="0" presId="urn:microsoft.com/office/officeart/2005/8/layout/orgChart1"/>
    <dgm:cxn modelId="{7C160BB5-3C89-48C3-AAA8-41B9A8401C5B}" type="presParOf" srcId="{9A6016AA-759A-48F4-9796-9128E1E5D3BD}" destId="{288A8729-E7CF-41AF-8EB9-BE60FF765157}" srcOrd="0" destOrd="0" presId="urn:microsoft.com/office/officeart/2005/8/layout/orgChart1"/>
    <dgm:cxn modelId="{7172B962-5975-427F-A4DC-0FDFA50D5BA0}" type="presParOf" srcId="{9A6016AA-759A-48F4-9796-9128E1E5D3BD}" destId="{1695701D-B8A3-462D-8313-508868667C2E}" srcOrd="1" destOrd="0" presId="urn:microsoft.com/office/officeart/2005/8/layout/orgChart1"/>
    <dgm:cxn modelId="{9479DF2A-87D4-43FD-BC72-E133771BEC0D}" type="presParOf" srcId="{C1004494-EB1B-4958-8086-8EEE4BB44BE7}" destId="{4FA4D052-B7C3-48F8-90D7-90AC9F900385}" srcOrd="1" destOrd="0" presId="urn:microsoft.com/office/officeart/2005/8/layout/orgChart1"/>
    <dgm:cxn modelId="{20FEC187-FEE2-464B-A04A-F7670D510A18}" type="presParOf" srcId="{C1004494-EB1B-4958-8086-8EEE4BB44BE7}" destId="{CD330BD0-76F7-4512-9DA5-51CFEBBAA676}" srcOrd="2" destOrd="0" presId="urn:microsoft.com/office/officeart/2005/8/layout/orgChart1"/>
    <dgm:cxn modelId="{6CA6F34C-64C5-4EBE-9892-19B4E5D73732}" type="presParOf" srcId="{1863DFB9-A55B-428D-8609-7014DF51E1D8}" destId="{3DA7D3BC-88B8-42D4-9A30-EEFF65E54B19}" srcOrd="2" destOrd="0" presId="urn:microsoft.com/office/officeart/2005/8/layout/orgChart1"/>
    <dgm:cxn modelId="{C2FA25B1-AC53-4854-B113-80E7DF1BB270}" type="presParOf" srcId="{9DB9C056-CB57-4E7E-A4B2-4F6A403BB48E}" destId="{ED7A8121-D7CB-42C9-8545-3FF3D10BE58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C38C6-39B7-4D2D-8A0C-14E88D33D54D}">
      <dsp:nvSpPr>
        <dsp:cNvPr id="0" name=""/>
        <dsp:cNvSpPr/>
      </dsp:nvSpPr>
      <dsp:spPr>
        <a:xfrm>
          <a:off x="7291816" y="2378272"/>
          <a:ext cx="91440" cy="372878"/>
        </a:xfrm>
        <a:custGeom>
          <a:avLst/>
          <a:gdLst/>
          <a:ahLst/>
          <a:cxnLst/>
          <a:rect l="0" t="0" r="0" b="0"/>
          <a:pathLst>
            <a:path>
              <a:moveTo>
                <a:pt x="45720" y="0"/>
              </a:moveTo>
              <a:lnTo>
                <a:pt x="45720" y="3728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7364BE-7D0C-45FB-B13C-084589C5218D}">
      <dsp:nvSpPr>
        <dsp:cNvPr id="0" name=""/>
        <dsp:cNvSpPr/>
      </dsp:nvSpPr>
      <dsp:spPr>
        <a:xfrm>
          <a:off x="4114800" y="1117587"/>
          <a:ext cx="3222736" cy="372878"/>
        </a:xfrm>
        <a:custGeom>
          <a:avLst/>
          <a:gdLst/>
          <a:ahLst/>
          <a:cxnLst/>
          <a:rect l="0" t="0" r="0" b="0"/>
          <a:pathLst>
            <a:path>
              <a:moveTo>
                <a:pt x="0" y="0"/>
              </a:moveTo>
              <a:lnTo>
                <a:pt x="0" y="186439"/>
              </a:lnTo>
              <a:lnTo>
                <a:pt x="3222736" y="186439"/>
              </a:lnTo>
              <a:lnTo>
                <a:pt x="3222736"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735B08-0DF0-42CF-BD19-D475477A4FC2}">
      <dsp:nvSpPr>
        <dsp:cNvPr id="0" name=""/>
        <dsp:cNvSpPr/>
      </dsp:nvSpPr>
      <dsp:spPr>
        <a:xfrm>
          <a:off x="5143325" y="2378272"/>
          <a:ext cx="91440" cy="372878"/>
        </a:xfrm>
        <a:custGeom>
          <a:avLst/>
          <a:gdLst/>
          <a:ahLst/>
          <a:cxnLst/>
          <a:rect l="0" t="0" r="0" b="0"/>
          <a:pathLst>
            <a:path>
              <a:moveTo>
                <a:pt x="45720" y="0"/>
              </a:moveTo>
              <a:lnTo>
                <a:pt x="45720" y="3728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69F842-BF32-444C-AD36-5B3568C74B3B}">
      <dsp:nvSpPr>
        <dsp:cNvPr id="0" name=""/>
        <dsp:cNvSpPr/>
      </dsp:nvSpPr>
      <dsp:spPr>
        <a:xfrm>
          <a:off x="4114800" y="1117587"/>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903AE5-5C23-418F-95AE-B91AA3C43999}">
      <dsp:nvSpPr>
        <dsp:cNvPr id="0" name=""/>
        <dsp:cNvSpPr/>
      </dsp:nvSpPr>
      <dsp:spPr>
        <a:xfrm>
          <a:off x="2994834" y="2378272"/>
          <a:ext cx="91440" cy="372878"/>
        </a:xfrm>
        <a:custGeom>
          <a:avLst/>
          <a:gdLst/>
          <a:ahLst/>
          <a:cxnLst/>
          <a:rect l="0" t="0" r="0" b="0"/>
          <a:pathLst>
            <a:path>
              <a:moveTo>
                <a:pt x="45720" y="0"/>
              </a:moveTo>
              <a:lnTo>
                <a:pt x="45720" y="3728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D795EF-AC26-412C-B0BF-B64C47E0F929}">
      <dsp:nvSpPr>
        <dsp:cNvPr id="0" name=""/>
        <dsp:cNvSpPr/>
      </dsp:nvSpPr>
      <dsp:spPr>
        <a:xfrm>
          <a:off x="3040554" y="1117587"/>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D2AFDD-95D9-464F-8D16-F09CA148E04E}">
      <dsp:nvSpPr>
        <dsp:cNvPr id="0" name=""/>
        <dsp:cNvSpPr/>
      </dsp:nvSpPr>
      <dsp:spPr>
        <a:xfrm>
          <a:off x="846343" y="2378272"/>
          <a:ext cx="91440" cy="372878"/>
        </a:xfrm>
        <a:custGeom>
          <a:avLst/>
          <a:gdLst/>
          <a:ahLst/>
          <a:cxnLst/>
          <a:rect l="0" t="0" r="0" b="0"/>
          <a:pathLst>
            <a:path>
              <a:moveTo>
                <a:pt x="45720" y="0"/>
              </a:moveTo>
              <a:lnTo>
                <a:pt x="45720" y="3728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A59431-8502-490D-959B-AA01BA7D7A2B}">
      <dsp:nvSpPr>
        <dsp:cNvPr id="0" name=""/>
        <dsp:cNvSpPr/>
      </dsp:nvSpPr>
      <dsp:spPr>
        <a:xfrm>
          <a:off x="892063" y="1117587"/>
          <a:ext cx="3222736" cy="372878"/>
        </a:xfrm>
        <a:custGeom>
          <a:avLst/>
          <a:gdLst/>
          <a:ahLst/>
          <a:cxnLst/>
          <a:rect l="0" t="0" r="0" b="0"/>
          <a:pathLst>
            <a:path>
              <a:moveTo>
                <a:pt x="3222736" y="0"/>
              </a:moveTo>
              <a:lnTo>
                <a:pt x="3222736" y="186439"/>
              </a:lnTo>
              <a:lnTo>
                <a:pt x="0" y="186439"/>
              </a:lnTo>
              <a:lnTo>
                <a:pt x="0"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363FA6-8D28-44C1-9C61-907E78121F98}">
      <dsp:nvSpPr>
        <dsp:cNvPr id="0" name=""/>
        <dsp:cNvSpPr/>
      </dsp:nvSpPr>
      <dsp:spPr>
        <a:xfrm>
          <a:off x="3226993" y="22978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smtClean="0">
              <a:ln>
                <a:noFill/>
              </a:ln>
              <a:solidFill>
                <a:schemeClr val="tx1"/>
              </a:solidFill>
              <a:effectLst/>
              <a:latin typeface="Verdana" panose="020B0604030504040204" pitchFamily="34" charset="0"/>
              <a:cs typeface="Arial" panose="020B0604020202020204" pitchFamily="34" charset="0"/>
            </a:rPr>
            <a:t>Risk Sharing</a:t>
          </a:r>
        </a:p>
      </dsp:txBody>
      <dsp:txXfrm>
        <a:off x="3226993" y="229780"/>
        <a:ext cx="1775612" cy="887806"/>
      </dsp:txXfrm>
    </dsp:sp>
    <dsp:sp modelId="{BE448CE6-5DD0-44B1-B401-24B4356E894A}">
      <dsp:nvSpPr>
        <dsp:cNvPr id="0" name=""/>
        <dsp:cNvSpPr/>
      </dsp:nvSpPr>
      <dsp:spPr>
        <a:xfrm>
          <a:off x="4256" y="1490465"/>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smtClean="0">
              <a:ln>
                <a:noFill/>
              </a:ln>
              <a:solidFill>
                <a:schemeClr val="tx1"/>
              </a:solidFill>
              <a:effectLst/>
              <a:latin typeface="Verdana" panose="020B0604030504040204" pitchFamily="34" charset="0"/>
              <a:cs typeface="Arial" panose="020B0604020202020204" pitchFamily="34" charset="0"/>
            </a:rPr>
            <a:t>600	</a:t>
          </a:r>
        </a:p>
      </dsp:txBody>
      <dsp:txXfrm>
        <a:off x="4256" y="1490465"/>
        <a:ext cx="1775612" cy="887806"/>
      </dsp:txXfrm>
    </dsp:sp>
    <dsp:sp modelId="{FC7D8A1E-1DA9-400A-A03E-295D4C411230}">
      <dsp:nvSpPr>
        <dsp:cNvPr id="0" name=""/>
        <dsp:cNvSpPr/>
      </dsp:nvSpPr>
      <dsp:spPr>
        <a:xfrm>
          <a:off x="4256" y="275115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smtClean="0">
              <a:ln>
                <a:noFill/>
              </a:ln>
              <a:solidFill>
                <a:schemeClr val="tx1"/>
              </a:solidFill>
              <a:effectLst/>
              <a:latin typeface="Verdana" panose="020B0604030504040204" pitchFamily="34" charset="0"/>
              <a:cs typeface="Arial" panose="020B0604020202020204" pitchFamily="34" charset="0"/>
            </a:rPr>
            <a:t>3:1 Odds</a:t>
          </a:r>
        </a:p>
      </dsp:txBody>
      <dsp:txXfrm>
        <a:off x="4256" y="2751150"/>
        <a:ext cx="1775612" cy="887806"/>
      </dsp:txXfrm>
    </dsp:sp>
    <dsp:sp modelId="{B16B79DD-799C-4B27-B2EB-84C611F55C3E}">
      <dsp:nvSpPr>
        <dsp:cNvPr id="0" name=""/>
        <dsp:cNvSpPr/>
      </dsp:nvSpPr>
      <dsp:spPr>
        <a:xfrm>
          <a:off x="2152748" y="1490465"/>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smtClean="0">
              <a:ln>
                <a:noFill/>
              </a:ln>
              <a:solidFill>
                <a:schemeClr val="tx1"/>
              </a:solidFill>
              <a:effectLst/>
              <a:latin typeface="Verdana" panose="020B0604030504040204" pitchFamily="34" charset="0"/>
              <a:cs typeface="Arial" panose="020B0604020202020204" pitchFamily="34" charset="0"/>
            </a:rPr>
            <a:t>640	</a:t>
          </a:r>
        </a:p>
      </dsp:txBody>
      <dsp:txXfrm>
        <a:off x="2152748" y="1490465"/>
        <a:ext cx="1775612" cy="887806"/>
      </dsp:txXfrm>
    </dsp:sp>
    <dsp:sp modelId="{CE43E6F6-FB82-4FBC-AAC8-4F40D2BCC4AF}">
      <dsp:nvSpPr>
        <dsp:cNvPr id="0" name=""/>
        <dsp:cNvSpPr/>
      </dsp:nvSpPr>
      <dsp:spPr>
        <a:xfrm>
          <a:off x="2152748" y="275115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smtClean="0">
              <a:ln>
                <a:noFill/>
              </a:ln>
              <a:solidFill>
                <a:schemeClr val="tx1"/>
              </a:solidFill>
              <a:effectLst/>
              <a:latin typeface="Verdana" panose="020B0604030504040204" pitchFamily="34" charset="0"/>
              <a:cs typeface="Arial" panose="020B0604020202020204" pitchFamily="34" charset="0"/>
            </a:rPr>
            <a:t>6:1 Odds</a:t>
          </a:r>
        </a:p>
      </dsp:txBody>
      <dsp:txXfrm>
        <a:off x="2152748" y="2751150"/>
        <a:ext cx="1775612" cy="887806"/>
      </dsp:txXfrm>
    </dsp:sp>
    <dsp:sp modelId="{AF42ADAD-9A67-4D36-8CB2-DF4B9AE1C988}">
      <dsp:nvSpPr>
        <dsp:cNvPr id="0" name=""/>
        <dsp:cNvSpPr/>
      </dsp:nvSpPr>
      <dsp:spPr>
        <a:xfrm>
          <a:off x="4301239" y="1490465"/>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smtClean="0">
              <a:ln>
                <a:noFill/>
              </a:ln>
              <a:solidFill>
                <a:schemeClr val="tx1"/>
              </a:solidFill>
              <a:effectLst/>
              <a:latin typeface="Verdana" panose="020B0604030504040204" pitchFamily="34" charset="0"/>
              <a:cs typeface="Arial" panose="020B0604020202020204" pitchFamily="34" charset="0"/>
            </a:rPr>
            <a:t>680</a:t>
          </a:r>
        </a:p>
      </dsp:txBody>
      <dsp:txXfrm>
        <a:off x="4301239" y="1490465"/>
        <a:ext cx="1775612" cy="887806"/>
      </dsp:txXfrm>
    </dsp:sp>
    <dsp:sp modelId="{9052C66C-C58F-4704-8130-34E722813AA7}">
      <dsp:nvSpPr>
        <dsp:cNvPr id="0" name=""/>
        <dsp:cNvSpPr/>
      </dsp:nvSpPr>
      <dsp:spPr>
        <a:xfrm>
          <a:off x="4301239" y="275115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smtClean="0">
              <a:ln>
                <a:noFill/>
              </a:ln>
              <a:solidFill>
                <a:schemeClr val="tx1"/>
              </a:solidFill>
              <a:effectLst/>
              <a:latin typeface="Verdana" panose="020B0604030504040204" pitchFamily="34" charset="0"/>
              <a:cs typeface="Arial" panose="020B0604020202020204" pitchFamily="34" charset="0"/>
            </a:rPr>
            <a:t>12:1 Odds</a:t>
          </a:r>
        </a:p>
      </dsp:txBody>
      <dsp:txXfrm>
        <a:off x="4301239" y="2751150"/>
        <a:ext cx="1775612" cy="887806"/>
      </dsp:txXfrm>
    </dsp:sp>
    <dsp:sp modelId="{B8130570-28D7-4323-893A-CF868C5670E2}">
      <dsp:nvSpPr>
        <dsp:cNvPr id="0" name=""/>
        <dsp:cNvSpPr/>
      </dsp:nvSpPr>
      <dsp:spPr>
        <a:xfrm>
          <a:off x="6449730" y="1490465"/>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smtClean="0">
              <a:ln>
                <a:noFill/>
              </a:ln>
              <a:solidFill>
                <a:schemeClr val="tx1"/>
              </a:solidFill>
              <a:effectLst/>
              <a:latin typeface="Verdana" panose="020B0604030504040204" pitchFamily="34" charset="0"/>
              <a:cs typeface="Arial" panose="020B0604020202020204" pitchFamily="34" charset="0"/>
            </a:rPr>
            <a:t>720</a:t>
          </a:r>
        </a:p>
      </dsp:txBody>
      <dsp:txXfrm>
        <a:off x="6449730" y="1490465"/>
        <a:ext cx="1775612" cy="887806"/>
      </dsp:txXfrm>
    </dsp:sp>
    <dsp:sp modelId="{288A8729-E7CF-41AF-8EB9-BE60FF765157}">
      <dsp:nvSpPr>
        <dsp:cNvPr id="0" name=""/>
        <dsp:cNvSpPr/>
      </dsp:nvSpPr>
      <dsp:spPr>
        <a:xfrm>
          <a:off x="6449730" y="275115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smtClean="0">
              <a:ln>
                <a:noFill/>
              </a:ln>
              <a:solidFill>
                <a:schemeClr val="tx1"/>
              </a:solidFill>
              <a:effectLst/>
              <a:latin typeface="Verdana" panose="020B0604030504040204" pitchFamily="34" charset="0"/>
              <a:cs typeface="Arial" panose="020B0604020202020204" pitchFamily="34" charset="0"/>
            </a:rPr>
            <a:t>24:1 Odds</a:t>
          </a:r>
        </a:p>
      </dsp:txBody>
      <dsp:txXfrm>
        <a:off x="6449730" y="2751150"/>
        <a:ext cx="1775612" cy="8878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E34D7B5-D9A7-4AAB-BBEF-7542607623A8}" type="datetimeFigureOut">
              <a:rPr lang="en-US"/>
              <a:pPr>
                <a:defRPr/>
              </a:pPr>
              <a:t>11/28/2018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BDDACC0F-3E77-4491-AAF8-2ED53ECABA46}" type="slidenum">
              <a:rPr lang="en-US"/>
              <a:pPr>
                <a:defRPr/>
              </a:pPr>
              <a:t>‹#›</a:t>
            </a:fld>
            <a:endParaRPr lang="en-US" dirty="0"/>
          </a:p>
        </p:txBody>
      </p:sp>
    </p:spTree>
    <p:extLst>
      <p:ext uri="{BB962C8B-B14F-4D97-AF65-F5344CB8AC3E}">
        <p14:creationId xmlns:p14="http://schemas.microsoft.com/office/powerpoint/2010/main" val="274161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5CBAE03-6510-40BF-98FE-2E5EECEEF05D}" type="slidenum">
              <a:rPr lang="en-US"/>
              <a:pPr>
                <a:defRPr/>
              </a:pPr>
              <a:t>‹#›</a:t>
            </a:fld>
            <a:endParaRPr lang="en-US" dirty="0"/>
          </a:p>
        </p:txBody>
      </p:sp>
    </p:spTree>
    <p:extLst>
      <p:ext uri="{BB962C8B-B14F-4D97-AF65-F5344CB8AC3E}">
        <p14:creationId xmlns:p14="http://schemas.microsoft.com/office/powerpoint/2010/main" val="1576611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003B293-F700-4660-8371-BCC27D4577D9}" type="slidenum">
              <a:rPr lang="en-US" smtClean="0"/>
              <a:pPr/>
              <a:t>3</a:t>
            </a:fld>
            <a:endParaRPr 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28600" indent="-228600" eaLnBrk="1" hangingPunct="1"/>
            <a:r>
              <a:rPr lang="en-US" sz="1000" dirty="0" smtClean="0"/>
              <a:t>Credit reports contains:</a:t>
            </a:r>
          </a:p>
          <a:p>
            <a:pPr marL="228600" indent="-228600" eaLnBrk="1" hangingPunct="1">
              <a:buFontTx/>
              <a:buAutoNum type="arabicParenR"/>
            </a:pPr>
            <a:r>
              <a:rPr lang="en-US" sz="1000" dirty="0" smtClean="0"/>
              <a:t>Identifying information, i.e., name, ss#, address, employer, and spouse’s info</a:t>
            </a:r>
          </a:p>
          <a:p>
            <a:pPr marL="228600" indent="-228600" eaLnBrk="1" hangingPunct="1">
              <a:buFontTx/>
              <a:buAutoNum type="arabicParenR"/>
            </a:pPr>
            <a:r>
              <a:rPr lang="en-US" sz="1000" dirty="0" smtClean="0"/>
              <a:t> Your account record with different creditors</a:t>
            </a:r>
          </a:p>
          <a:p>
            <a:pPr marL="228600" indent="-228600" eaLnBrk="1" hangingPunct="1">
              <a:buFontTx/>
              <a:buAutoNum type="arabicParenR"/>
            </a:pPr>
            <a:r>
              <a:rPr lang="en-US" sz="1000" dirty="0" smtClean="0"/>
              <a:t> inquiries that you have initiated as well as inquires from other authorized parties</a:t>
            </a:r>
          </a:p>
          <a:p>
            <a:pPr marL="228600" indent="-228600" eaLnBrk="1" hangingPunct="1">
              <a:buFontTx/>
              <a:buAutoNum type="arabicParenR"/>
            </a:pPr>
            <a:r>
              <a:rPr lang="en-US" sz="1000" dirty="0" smtClean="0"/>
              <a:t> Public record info, i.e., collections, bankruptcies, foreclosures, tax liens, judgments, and late child support.</a:t>
            </a:r>
          </a:p>
          <a:p>
            <a:pPr marL="228600" indent="-228600" eaLnBrk="1" hangingPunct="1"/>
            <a:endParaRPr lang="en-US" sz="1000" dirty="0" smtClean="0"/>
          </a:p>
          <a:p>
            <a:pPr marL="228600" indent="-228600" eaLnBrk="1" hangingPunct="1"/>
            <a:r>
              <a:rPr lang="en-US" sz="1000" dirty="0" smtClean="0"/>
              <a:t>Credit reports do not contain:</a:t>
            </a:r>
          </a:p>
          <a:p>
            <a:pPr marL="228600" indent="-228600" eaLnBrk="1" hangingPunct="1"/>
            <a:endParaRPr lang="en-US" sz="1000" dirty="0" smtClean="0"/>
          </a:p>
          <a:p>
            <a:pPr marL="228600" indent="-228600" eaLnBrk="1" hangingPunct="1">
              <a:buFontTx/>
              <a:buAutoNum type="arabicParenR"/>
            </a:pPr>
            <a:r>
              <a:rPr lang="en-US" sz="1000" dirty="0" smtClean="0"/>
              <a:t>Checking and savings account balances</a:t>
            </a:r>
          </a:p>
          <a:p>
            <a:pPr marL="228600" indent="-228600" eaLnBrk="1" hangingPunct="1">
              <a:buFontTx/>
              <a:buAutoNum type="arabicParenR"/>
            </a:pPr>
            <a:r>
              <a:rPr lang="en-US" sz="1000" dirty="0" smtClean="0"/>
              <a:t> income</a:t>
            </a:r>
          </a:p>
          <a:p>
            <a:pPr marL="228600" indent="-228600" eaLnBrk="1" hangingPunct="1">
              <a:buFontTx/>
              <a:buAutoNum type="arabicParenR"/>
            </a:pPr>
            <a:r>
              <a:rPr lang="en-US" sz="1000" dirty="0" smtClean="0"/>
              <a:t> Medical history</a:t>
            </a:r>
          </a:p>
          <a:p>
            <a:pPr marL="228600" indent="-228600" eaLnBrk="1" hangingPunct="1">
              <a:buFontTx/>
              <a:buAutoNum type="arabicParenR"/>
            </a:pPr>
            <a:r>
              <a:rPr lang="en-US" sz="1000" dirty="0" smtClean="0"/>
              <a:t> Purchases made with cash or check</a:t>
            </a:r>
          </a:p>
          <a:p>
            <a:pPr marL="228600" indent="-228600" eaLnBrk="1" hangingPunct="1">
              <a:buFontTx/>
              <a:buAutoNum type="arabicParenR"/>
            </a:pPr>
            <a:r>
              <a:rPr lang="en-US" sz="1000" dirty="0" smtClean="0"/>
              <a:t> Business account information</a:t>
            </a:r>
          </a:p>
          <a:p>
            <a:pPr marL="228600" indent="-228600" eaLnBrk="1" hangingPunct="1">
              <a:buFontTx/>
              <a:buAutoNum type="arabicParenR"/>
            </a:pPr>
            <a:r>
              <a:rPr lang="en-US" sz="1000" dirty="0" smtClean="0"/>
              <a:t> Race, gender, religion, or national origin</a:t>
            </a:r>
          </a:p>
          <a:p>
            <a:pPr marL="228600" indent="-228600" eaLnBrk="1" hangingPunct="1">
              <a:buFontTx/>
              <a:buAutoNum type="arabicParenR"/>
            </a:pPr>
            <a:r>
              <a:rPr lang="en-US" sz="1000" dirty="0" smtClean="0"/>
              <a:t> Driving record</a:t>
            </a:r>
          </a:p>
          <a:p>
            <a:pPr marL="228600" indent="-228600" eaLnBrk="1" hangingPunct="1">
              <a:buFontTx/>
              <a:buAutoNum type="arabicParenR"/>
            </a:pPr>
            <a:endParaRPr lang="en-US" sz="1000" dirty="0" smtClean="0"/>
          </a:p>
          <a:p>
            <a:pPr marL="228600" indent="-228600" eaLnBrk="1" hangingPunct="1"/>
            <a:r>
              <a:rPr lang="en-US" sz="1000" dirty="0" smtClean="0"/>
              <a:t>When  you are filing a dispute, be sure to check for the last date of activity. If the last date of activity is 5-6 years ago, </a:t>
            </a:r>
          </a:p>
          <a:p>
            <a:pPr marL="228600" indent="-228600" eaLnBrk="1" hangingPunct="1"/>
            <a:r>
              <a:rPr lang="en-US" sz="1000" dirty="0" smtClean="0"/>
              <a:t>you may decide not to dispute the item because this could trigger an additional 7 years.</a:t>
            </a:r>
          </a:p>
        </p:txBody>
      </p:sp>
    </p:spTree>
    <p:extLst>
      <p:ext uri="{BB962C8B-B14F-4D97-AF65-F5344CB8AC3E}">
        <p14:creationId xmlns:p14="http://schemas.microsoft.com/office/powerpoint/2010/main" val="390256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3A751C6-BC4E-4491-8D64-5CAD1DBD8A09}" type="slidenum">
              <a:rPr lang="en-US" smtClean="0"/>
              <a:pPr/>
              <a:t>14</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dirty="0" smtClean="0"/>
              <a:t>Next, we must decide what our course of action or strategy is before taking action. </a:t>
            </a:r>
          </a:p>
          <a:p>
            <a:pPr eaLnBrk="1" hangingPunct="1"/>
            <a:r>
              <a:rPr lang="en-US" dirty="0" smtClean="0"/>
              <a:t>We must decide in which  direction we’re headed before taking off. </a:t>
            </a:r>
          </a:p>
        </p:txBody>
      </p:sp>
    </p:spTree>
    <p:extLst>
      <p:ext uri="{BB962C8B-B14F-4D97-AF65-F5344CB8AC3E}">
        <p14:creationId xmlns:p14="http://schemas.microsoft.com/office/powerpoint/2010/main" val="1027347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E27B546-ED68-4962-AD0F-61B21757403D}" type="slidenum">
              <a:rPr lang="en-US" smtClean="0"/>
              <a:pPr/>
              <a:t>15</a:t>
            </a:fld>
            <a:endParaRPr lang="en-US"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dirty="0" smtClean="0"/>
              <a:t>Beware of piggybacking - -purchasing the right to be an authorized user on the account of an unknown individual </a:t>
            </a:r>
          </a:p>
          <a:p>
            <a:pPr eaLnBrk="1" hangingPunct="1"/>
            <a:r>
              <a:rPr lang="en-US" dirty="0" smtClean="0"/>
              <a:t>in order to inherit their good credit.  This violates the Federal Credit  Repair Organizations Act.</a:t>
            </a:r>
          </a:p>
        </p:txBody>
      </p:sp>
    </p:spTree>
    <p:extLst>
      <p:ext uri="{BB962C8B-B14F-4D97-AF65-F5344CB8AC3E}">
        <p14:creationId xmlns:p14="http://schemas.microsoft.com/office/powerpoint/2010/main" val="646423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17E921C-BDBE-4A86-B51F-FF1AD12B43FF}" type="slidenum">
              <a:rPr lang="en-US" smtClean="0"/>
              <a:pPr/>
              <a:t>16</a:t>
            </a:fld>
            <a:endParaRPr lang="en-US"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dirty="0" smtClean="0"/>
              <a:t>If you are purchasing an auto from a buy here, pay here lot or if  you have a loan with a finance company, </a:t>
            </a:r>
          </a:p>
          <a:p>
            <a:pPr eaLnBrk="1" hangingPunct="1"/>
            <a:r>
              <a:rPr lang="en-US" dirty="0" smtClean="0"/>
              <a:t>be sure that they are reporting your payment history to the credit bureaus. </a:t>
            </a:r>
          </a:p>
          <a:p>
            <a:pPr eaLnBrk="1" hangingPunct="1"/>
            <a:r>
              <a:rPr lang="en-US" dirty="0" smtClean="0"/>
              <a:t>Many do not because they would like to keep you as a subprime borrower. You really want this info reported </a:t>
            </a:r>
          </a:p>
          <a:p>
            <a:pPr eaLnBrk="1" hangingPunct="1"/>
            <a:r>
              <a:rPr lang="en-US" dirty="0" smtClean="0"/>
              <a:t>if your payment history has been good.</a:t>
            </a:r>
          </a:p>
          <a:p>
            <a:pPr eaLnBrk="1" hangingPunct="1"/>
            <a:endParaRPr lang="en-US" dirty="0" smtClean="0"/>
          </a:p>
          <a:p>
            <a:pPr eaLnBrk="1" hangingPunct="1"/>
            <a:endParaRPr lang="en-US" dirty="0" smtClean="0"/>
          </a:p>
          <a:p>
            <a:pPr eaLnBrk="1" hangingPunct="1"/>
            <a:r>
              <a:rPr lang="en-US" dirty="0" smtClean="0"/>
              <a:t>The Fair Credit Reporting Act requires them to report your payment history to the credit bureaus. </a:t>
            </a:r>
          </a:p>
        </p:txBody>
      </p:sp>
    </p:spTree>
    <p:extLst>
      <p:ext uri="{BB962C8B-B14F-4D97-AF65-F5344CB8AC3E}">
        <p14:creationId xmlns:p14="http://schemas.microsoft.com/office/powerpoint/2010/main" val="4208612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D29ABC5-13D1-454A-AD40-6879146A06D2}" type="slidenum">
              <a:rPr lang="en-US" smtClean="0"/>
              <a:pPr/>
              <a:t>17</a:t>
            </a:fld>
            <a:endParaRPr lang="en-US"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dirty="0" smtClean="0"/>
              <a:t>Authorized users accounts will not be counted in the individual credit score. </a:t>
            </a:r>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60mm consumers will be affected by this change (roughly 30% of consumers). </a:t>
            </a:r>
          </a:p>
          <a:p>
            <a:pPr eaLnBrk="1" hangingPunct="1"/>
            <a:r>
              <a:rPr lang="en-US" dirty="0" smtClean="0"/>
              <a:t>2.5mm will lose scores because of minimum score criteria failures. </a:t>
            </a:r>
          </a:p>
          <a:p>
            <a:pPr eaLnBrk="1" hangingPunct="1"/>
            <a:r>
              <a:rPr lang="en-US" dirty="0" smtClean="0"/>
              <a:t>It’s recommended to open joint accounts in order to benefit. However, you must remember that you are equally </a:t>
            </a:r>
          </a:p>
          <a:p>
            <a:pPr eaLnBrk="1" hangingPunct="1"/>
            <a:r>
              <a:rPr lang="en-US" dirty="0" smtClean="0"/>
              <a:t>obligated for the repayment of the account.</a:t>
            </a:r>
          </a:p>
          <a:p>
            <a:pPr eaLnBrk="1" hangingPunct="1"/>
            <a:endParaRPr lang="en-US" dirty="0" smtClean="0"/>
          </a:p>
          <a:p>
            <a:pPr eaLnBrk="1" hangingPunct="1"/>
            <a:r>
              <a:rPr lang="en-US" dirty="0" smtClean="0"/>
              <a:t>In mid 2007, Capital One changed its reporting to be consistent with other banks by reporting the account balance </a:t>
            </a:r>
          </a:p>
          <a:p>
            <a:pPr eaLnBrk="1" hangingPunct="1"/>
            <a:r>
              <a:rPr lang="en-US" dirty="0" smtClean="0"/>
              <a:t>and the account credit limit. Previously, Capital One reported the consumers account balance as the current balance </a:t>
            </a:r>
          </a:p>
          <a:p>
            <a:pPr eaLnBrk="1" hangingPunct="1"/>
            <a:r>
              <a:rPr lang="en-US" dirty="0" smtClean="0"/>
              <a:t>and the credit limit. Therefore, the consumers debt utilization always appeared to be high. </a:t>
            </a:r>
          </a:p>
          <a:p>
            <a:pPr eaLnBrk="1" hangingPunct="1"/>
            <a:endParaRPr lang="en-US" dirty="0" smtClean="0"/>
          </a:p>
        </p:txBody>
      </p:sp>
    </p:spTree>
    <p:extLst>
      <p:ext uri="{BB962C8B-B14F-4D97-AF65-F5344CB8AC3E}">
        <p14:creationId xmlns:p14="http://schemas.microsoft.com/office/powerpoint/2010/main" val="2383894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78AC9B4-EC3F-4306-A071-AC82ABD52613}" type="slidenum">
              <a:rPr lang="en-US" smtClean="0"/>
              <a:pPr/>
              <a:t>18</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buFontTx/>
              <a:buNone/>
            </a:pPr>
            <a:r>
              <a:rPr lang="en-US" dirty="0" smtClean="0"/>
              <a:t>12 million of the 24 million with</a:t>
            </a:r>
            <a:r>
              <a:rPr lang="en-US" baseline="0" dirty="0" smtClean="0"/>
              <a:t> the lowered credit limits, had an increase in their credit score. While another 8.5 million cardholders saw their credit score drop by 20 points or less. 3.5 million experienced no appreciable change in their FICO score.</a:t>
            </a:r>
            <a:endParaRPr lang="en-US" dirty="0" smtClean="0"/>
          </a:p>
        </p:txBody>
      </p:sp>
    </p:spTree>
    <p:extLst>
      <p:ext uri="{BB962C8B-B14F-4D97-AF65-F5344CB8AC3E}">
        <p14:creationId xmlns:p14="http://schemas.microsoft.com/office/powerpoint/2010/main" val="1775645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eaLnBrk="1" hangingPunct="1"/>
            <a:endParaRPr lang="en-US" sz="1600" b="1" dirty="0" smtClean="0"/>
          </a:p>
          <a:p>
            <a:pPr eaLnBrk="1" hangingPunct="1"/>
            <a:r>
              <a:rPr lang="en-US" sz="1600" b="1" dirty="0" smtClean="0"/>
              <a:t>August 2009 Provisions</a:t>
            </a:r>
          </a:p>
          <a:p>
            <a:pPr eaLnBrk="1" hangingPunct="1"/>
            <a:endParaRPr lang="en-US" sz="1600" b="1" dirty="0" smtClean="0"/>
          </a:p>
          <a:p>
            <a:pPr eaLnBrk="1" hangingPunct="1"/>
            <a:r>
              <a:rPr lang="en-US" sz="1600" b="1" dirty="0" smtClean="0"/>
              <a:t>More Advance Notice of “Significant” Changes in Terms </a:t>
            </a:r>
            <a:r>
              <a:rPr lang="en-US" sz="1600" dirty="0" smtClean="0"/>
              <a:t>– 45 days rather than 15 days. Applies to interest rate increases, changes in fees such as annual fees. Does not apply to credit limit decreases or account closures.</a:t>
            </a:r>
          </a:p>
          <a:p>
            <a:pPr eaLnBrk="1" hangingPunct="1">
              <a:buFontTx/>
              <a:buNone/>
            </a:pPr>
            <a:endParaRPr lang="en-US" sz="1200" b="1" dirty="0" smtClean="0"/>
          </a:p>
          <a:p>
            <a:pPr eaLnBrk="1" hangingPunct="1">
              <a:buFontTx/>
              <a:buNone/>
            </a:pPr>
            <a:r>
              <a:rPr lang="en-US" sz="1200" b="1" dirty="0" smtClean="0"/>
              <a:t>Cons</a:t>
            </a:r>
            <a:r>
              <a:rPr lang="en-US" sz="1200" dirty="0" smtClean="0"/>
              <a:t> – Does nothing to increase the frequency of actually opening and reading disclosures, apparently credit limit changes and closures are not considered “significant” changes in terms and do not require notice (FCRA exception), other exceptions (variable rates, intro rate expires, 60 days late, failed DMP), can double minimum payment requirements or force 5 year pay off.</a:t>
            </a:r>
          </a:p>
          <a:p>
            <a:pPr eaLnBrk="1" hangingPunct="1">
              <a:buFontTx/>
              <a:buNone/>
            </a:pPr>
            <a:r>
              <a:rPr lang="en-US" sz="1200" b="1" dirty="0" smtClean="0"/>
              <a:t>Pros</a:t>
            </a:r>
            <a:r>
              <a:rPr lang="en-US" sz="1200" dirty="0" smtClean="0"/>
              <a:t> – Opt out, pay off balance at lower rate, more time to replace lost credit limit with another card or transfer the balance.</a:t>
            </a:r>
          </a:p>
          <a:p>
            <a:pPr eaLnBrk="1" hangingPunct="1"/>
            <a:endParaRPr lang="en-US" sz="1800" b="1" dirty="0" smtClean="0"/>
          </a:p>
          <a:p>
            <a:pPr eaLnBrk="1" hangingPunct="1"/>
            <a:r>
              <a:rPr lang="en-US" sz="1600" b="1" dirty="0" smtClean="0"/>
              <a:t>Grace Period Extension </a:t>
            </a:r>
            <a:r>
              <a:rPr lang="en-US" sz="1600" dirty="0" smtClean="0"/>
              <a:t>– Issuer must mail statement at least 21 days in advance.</a:t>
            </a:r>
          </a:p>
          <a:p>
            <a:pPr eaLnBrk="1" hangingPunct="1">
              <a:buFontTx/>
              <a:buNone/>
            </a:pPr>
            <a:endParaRPr lang="en-US" sz="1200" b="1" dirty="0" smtClean="0"/>
          </a:p>
          <a:p>
            <a:pPr eaLnBrk="1" hangingPunct="1">
              <a:buFontTx/>
              <a:buNone/>
            </a:pPr>
            <a:r>
              <a:rPr lang="en-US" sz="1200" b="1" dirty="0" smtClean="0"/>
              <a:t>Cons</a:t>
            </a:r>
            <a:r>
              <a:rPr lang="en-US" sz="1200" dirty="0" smtClean="0"/>
              <a:t> – Can’t think of any.</a:t>
            </a:r>
          </a:p>
          <a:p>
            <a:pPr eaLnBrk="1" hangingPunct="1">
              <a:buFontTx/>
              <a:buNone/>
            </a:pPr>
            <a:r>
              <a:rPr lang="en-US" sz="1200" b="1" dirty="0" smtClean="0"/>
              <a:t>Pros </a:t>
            </a:r>
            <a:r>
              <a:rPr lang="en-US" sz="1200" dirty="0" smtClean="0"/>
              <a:t>– More time to pay bill, fewer late payments, electronic statements and bill pay will augment benefit to cardholder.</a:t>
            </a:r>
          </a:p>
          <a:p>
            <a:endParaRPr lang="en-US" dirty="0" smtClean="0"/>
          </a:p>
          <a:p>
            <a:r>
              <a:rPr lang="en-US" dirty="0" smtClean="0"/>
              <a:t>Your credit card must include information on</a:t>
            </a:r>
            <a:r>
              <a:rPr lang="en-US" baseline="0" dirty="0" smtClean="0"/>
              <a:t> how long it will take to pay off your balance if you only make minimum payments. Additionally, it will tell you how much you will have to pay each month to pay off your balance in three years.</a:t>
            </a:r>
            <a:endParaRPr lang="en-US" dirty="0"/>
          </a:p>
        </p:txBody>
      </p:sp>
      <p:sp>
        <p:nvSpPr>
          <p:cNvPr id="4" name="Slide Number Placeholder 3"/>
          <p:cNvSpPr>
            <a:spLocks noGrp="1"/>
          </p:cNvSpPr>
          <p:nvPr>
            <p:ph type="sldNum" sz="quarter" idx="10"/>
          </p:nvPr>
        </p:nvSpPr>
        <p:spPr/>
        <p:txBody>
          <a:bodyPr/>
          <a:lstStyle/>
          <a:p>
            <a:pPr>
              <a:defRPr/>
            </a:pPr>
            <a:fld id="{C5CBAE03-6510-40BF-98FE-2E5EECEEF05D}" type="slidenum">
              <a:rPr lang="en-US" smtClean="0"/>
              <a:pPr>
                <a:defRPr/>
              </a:pPr>
              <a:t>19</a:t>
            </a:fld>
            <a:endParaRPr lang="en-US" dirty="0"/>
          </a:p>
        </p:txBody>
      </p:sp>
    </p:spTree>
    <p:extLst>
      <p:ext uri="{BB962C8B-B14F-4D97-AF65-F5344CB8AC3E}">
        <p14:creationId xmlns:p14="http://schemas.microsoft.com/office/powerpoint/2010/main" val="641052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February 22, 2010</a:t>
            </a:r>
          </a:p>
          <a:p>
            <a:endParaRPr lang="en-US" dirty="0" smtClean="0"/>
          </a:p>
          <a:p>
            <a:pPr eaLnBrk="1" hangingPunct="1">
              <a:spcAft>
                <a:spcPts val="1200"/>
              </a:spcAft>
            </a:pPr>
            <a:r>
              <a:rPr lang="en-US" sz="1200" b="1" dirty="0" smtClean="0"/>
              <a:t>Payment Protections </a:t>
            </a:r>
            <a:r>
              <a:rPr lang="en-US" sz="1200" dirty="0" smtClean="0"/>
              <a:t>– Due date must be the same each month, weekend and holiday safe harbor, 5pm = same day crediting, no charge for ‘non mail’ methods except for options where issuer incurs a fee to accept payment.</a:t>
            </a:r>
          </a:p>
          <a:p>
            <a:pPr eaLnBrk="1" hangingPunct="1">
              <a:spcAft>
                <a:spcPts val="1200"/>
              </a:spcAft>
            </a:pPr>
            <a:r>
              <a:rPr lang="en-US" sz="1200" b="1" dirty="0" smtClean="0"/>
              <a:t>Under 21 Rule </a:t>
            </a:r>
            <a:r>
              <a:rPr lang="en-US" sz="1200" dirty="0" smtClean="0"/>
              <a:t>– Can’t open new card OR increase credit limit without co-signer or co-signer’s permission. Exception – you have a job.</a:t>
            </a:r>
          </a:p>
          <a:p>
            <a:pPr eaLnBrk="1" hangingPunct="1">
              <a:spcAft>
                <a:spcPts val="1200"/>
              </a:spcAft>
            </a:pPr>
            <a:r>
              <a:rPr lang="en-US" sz="1200" b="1" dirty="0" smtClean="0"/>
              <a:t>Casual Delinquency </a:t>
            </a:r>
            <a:r>
              <a:rPr lang="en-US" sz="1200" dirty="0" smtClean="0"/>
              <a:t>– Can’t increase the rate until 60DPD, issuer must restore lower rate if cardholder makes six consecutive payments on time. </a:t>
            </a:r>
          </a:p>
          <a:p>
            <a:pPr eaLnBrk="1" hangingPunct="1">
              <a:spcAft>
                <a:spcPts val="1200"/>
              </a:spcAft>
            </a:pPr>
            <a:r>
              <a:rPr lang="en-US" sz="1200" b="1" dirty="0" smtClean="0"/>
              <a:t>No Rate Increase for First Year </a:t>
            </a:r>
            <a:r>
              <a:rPr lang="en-US" sz="1200" dirty="0" smtClean="0"/>
              <a:t>– Exceptions are 60DPD, Variable Rate, Intro Rate Expires, Failed DMP or work out plan.</a:t>
            </a:r>
          </a:p>
          <a:p>
            <a:endParaRPr lang="en-US" dirty="0"/>
          </a:p>
        </p:txBody>
      </p:sp>
      <p:sp>
        <p:nvSpPr>
          <p:cNvPr id="4" name="Slide Number Placeholder 3"/>
          <p:cNvSpPr>
            <a:spLocks noGrp="1"/>
          </p:cNvSpPr>
          <p:nvPr>
            <p:ph type="sldNum" sz="quarter" idx="10"/>
          </p:nvPr>
        </p:nvSpPr>
        <p:spPr/>
        <p:txBody>
          <a:bodyPr/>
          <a:lstStyle/>
          <a:p>
            <a:pPr>
              <a:defRPr/>
            </a:pPr>
            <a:fld id="{C5CBAE03-6510-40BF-98FE-2E5EECEEF05D}" type="slidenum">
              <a:rPr lang="en-US" smtClean="0"/>
              <a:pPr>
                <a:defRPr/>
              </a:pPr>
              <a:t>20</a:t>
            </a:fld>
            <a:endParaRPr lang="en-US" dirty="0"/>
          </a:p>
        </p:txBody>
      </p:sp>
    </p:spTree>
    <p:extLst>
      <p:ext uri="{BB962C8B-B14F-4D97-AF65-F5344CB8AC3E}">
        <p14:creationId xmlns:p14="http://schemas.microsoft.com/office/powerpoint/2010/main" val="605427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Continued..</a:t>
            </a:r>
          </a:p>
          <a:p>
            <a:pPr eaLnBrk="1" hangingPunct="1">
              <a:spcAft>
                <a:spcPts val="1200"/>
              </a:spcAft>
            </a:pPr>
            <a:r>
              <a:rPr lang="en-US" sz="1200" b="1" dirty="0" smtClean="0">
                <a:latin typeface="Arial (Body)" charset="0"/>
              </a:rPr>
              <a:t>Improved Disclosure of Account Terms </a:t>
            </a:r>
            <a:r>
              <a:rPr lang="en-US" sz="1200" dirty="0" smtClean="0">
                <a:latin typeface="Arial (Body)" charset="0"/>
              </a:rPr>
              <a:t>– Clearer and in layman’s terms.</a:t>
            </a:r>
          </a:p>
          <a:p>
            <a:pPr eaLnBrk="1" hangingPunct="1">
              <a:spcAft>
                <a:spcPts val="1200"/>
              </a:spcAft>
            </a:pPr>
            <a:r>
              <a:rPr lang="en-US" sz="1200" b="1" dirty="0" smtClean="0">
                <a:latin typeface="Arial (Body)" charset="0"/>
              </a:rPr>
              <a:t>Over Limit Fees </a:t>
            </a:r>
            <a:r>
              <a:rPr lang="en-US" sz="1200" dirty="0" smtClean="0">
                <a:latin typeface="Arial (Body)" charset="0"/>
              </a:rPr>
              <a:t>– Can’t charge an over limit fee unless cardholder opts in. Opt in must be reactive, not automated.</a:t>
            </a:r>
          </a:p>
          <a:p>
            <a:pPr eaLnBrk="1" hangingPunct="1">
              <a:spcAft>
                <a:spcPts val="1200"/>
              </a:spcAft>
            </a:pPr>
            <a:r>
              <a:rPr lang="en-US" sz="1200" b="1" dirty="0" smtClean="0">
                <a:latin typeface="Arial (Body)" charset="0"/>
              </a:rPr>
              <a:t>Payment Allocation </a:t>
            </a:r>
            <a:r>
              <a:rPr lang="en-US" sz="1200" dirty="0" smtClean="0">
                <a:latin typeface="Arial (Body)" charset="0"/>
              </a:rPr>
              <a:t>– Payment amount in excess of minimum required must be applied to most expensive debt first in most cases.</a:t>
            </a:r>
          </a:p>
          <a:p>
            <a:pPr eaLnBrk="1" hangingPunct="1">
              <a:spcAft>
                <a:spcPts val="1200"/>
              </a:spcAft>
            </a:pPr>
            <a:r>
              <a:rPr lang="en-US" sz="1200" b="1" dirty="0" smtClean="0">
                <a:latin typeface="Arial (Body)" charset="0"/>
              </a:rPr>
              <a:t>Double Cycle Billing </a:t>
            </a:r>
            <a:r>
              <a:rPr lang="en-US" sz="1200" dirty="0" smtClean="0">
                <a:latin typeface="Arial (Body)" charset="0"/>
              </a:rPr>
              <a:t>– No mas.</a:t>
            </a:r>
          </a:p>
          <a:p>
            <a:pPr eaLnBrk="1" hangingPunct="1">
              <a:spcAft>
                <a:spcPts val="1200"/>
              </a:spcAft>
            </a:pPr>
            <a:r>
              <a:rPr lang="en-US" sz="1200" b="1" dirty="0" smtClean="0">
                <a:latin typeface="Arial (Body)" charset="0"/>
              </a:rPr>
              <a:t>Experian Rule </a:t>
            </a:r>
            <a:r>
              <a:rPr lang="en-US" sz="1200" dirty="0" smtClean="0">
                <a:latin typeface="Arial (Body)" charset="0"/>
              </a:rPr>
              <a:t>– An offer of a free credit report  must include a FACTA disclosure</a:t>
            </a:r>
          </a:p>
          <a:p>
            <a:endParaRPr lang="en-US" dirty="0"/>
          </a:p>
        </p:txBody>
      </p:sp>
      <p:sp>
        <p:nvSpPr>
          <p:cNvPr id="4" name="Slide Number Placeholder 3"/>
          <p:cNvSpPr>
            <a:spLocks noGrp="1"/>
          </p:cNvSpPr>
          <p:nvPr>
            <p:ph type="sldNum" sz="quarter" idx="10"/>
          </p:nvPr>
        </p:nvSpPr>
        <p:spPr/>
        <p:txBody>
          <a:bodyPr/>
          <a:lstStyle/>
          <a:p>
            <a:pPr>
              <a:defRPr/>
            </a:pPr>
            <a:fld id="{C5CBAE03-6510-40BF-98FE-2E5EECEEF05D}" type="slidenum">
              <a:rPr lang="en-US" smtClean="0"/>
              <a:pPr>
                <a:defRPr/>
              </a:pPr>
              <a:t>21</a:t>
            </a:fld>
            <a:endParaRPr lang="en-US" dirty="0"/>
          </a:p>
        </p:txBody>
      </p:sp>
    </p:spTree>
    <p:extLst>
      <p:ext uri="{BB962C8B-B14F-4D97-AF65-F5344CB8AC3E}">
        <p14:creationId xmlns:p14="http://schemas.microsoft.com/office/powerpoint/2010/main" val="381784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91FC2A4-FD45-4A0C-B39C-89326BF29C6B}" type="slidenum">
              <a:rPr lang="en-US" smtClean="0"/>
              <a:pPr/>
              <a:t>4</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dirty="0" smtClean="0"/>
              <a:t>Personal info – Name, address, previous address, SS#, DOB, employment</a:t>
            </a:r>
          </a:p>
          <a:p>
            <a:pPr eaLnBrk="1" hangingPunct="1"/>
            <a:r>
              <a:rPr lang="en-US" dirty="0" smtClean="0"/>
              <a:t>Public records – judgments, liens, bankruptcies</a:t>
            </a:r>
          </a:p>
          <a:p>
            <a:pPr eaLnBrk="1" hangingPunct="1"/>
            <a:r>
              <a:rPr lang="en-US" dirty="0" smtClean="0"/>
              <a:t>Collection items – collection agency accounts, original creditor</a:t>
            </a:r>
          </a:p>
          <a:p>
            <a:pPr eaLnBrk="1" hangingPunct="1"/>
            <a:r>
              <a:rPr lang="en-US" dirty="0" smtClean="0"/>
              <a:t>Credit accounts- creditor info, account #, balance, credit limit, date opened, date of last activity, pay status,</a:t>
            </a:r>
          </a:p>
          <a:p>
            <a:pPr eaLnBrk="1" hangingPunct="1"/>
            <a:r>
              <a:rPr lang="en-US" dirty="0" smtClean="0"/>
              <a:t>Inquiries- who pulled your credit at your request or without your request? </a:t>
            </a:r>
          </a:p>
        </p:txBody>
      </p:sp>
    </p:spTree>
    <p:extLst>
      <p:ext uri="{BB962C8B-B14F-4D97-AF65-F5344CB8AC3E}">
        <p14:creationId xmlns:p14="http://schemas.microsoft.com/office/powerpoint/2010/main" val="2760234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D44C00F-C9AF-476E-95D4-A5870F3048F4}" type="slidenum">
              <a:rPr lang="en-US" smtClean="0"/>
              <a:pPr/>
              <a:t>5</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smtClean="0"/>
              <a:t>1, 5, 6, 7, 8,</a:t>
            </a:r>
          </a:p>
        </p:txBody>
      </p:sp>
    </p:spTree>
    <p:extLst>
      <p:ext uri="{BB962C8B-B14F-4D97-AF65-F5344CB8AC3E}">
        <p14:creationId xmlns:p14="http://schemas.microsoft.com/office/powerpoint/2010/main" val="325354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8B6F276-D767-4C26-9499-467D4A724AB5}" type="slidenum">
              <a:rPr lang="en-US" smtClean="0"/>
              <a:pPr/>
              <a:t>6</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buFontTx/>
              <a:buChar char="•"/>
            </a:pPr>
            <a:r>
              <a:rPr lang="en-US" dirty="0" smtClean="0"/>
              <a:t>Of these 13 credit obligations, 9 are likely to be credit cards and 4 are likely to be installment loans.</a:t>
            </a:r>
          </a:p>
          <a:p>
            <a:pPr eaLnBrk="1" hangingPunct="1">
              <a:buFontTx/>
              <a:buChar char="•"/>
            </a:pPr>
            <a:r>
              <a:rPr lang="en-US" dirty="0" smtClean="0"/>
              <a:t>Less than half of all consumers have ever been reported as 30+ days late on a payment; </a:t>
            </a:r>
          </a:p>
          <a:p>
            <a:pPr eaLnBrk="1" hangingPunct="1"/>
            <a:r>
              <a:rPr lang="en-US" dirty="0" smtClean="0"/>
              <a:t>only 3 out of 10 have ever been 60+ days late on a payment; 77% of all consumers have never had a loan 90+ days late; and less than 20% have ever had an account closed due to default.</a:t>
            </a:r>
          </a:p>
          <a:p>
            <a:pPr eaLnBrk="1" hangingPunct="1">
              <a:buFontTx/>
              <a:buChar char="•"/>
            </a:pPr>
            <a:r>
              <a:rPr lang="en-US" dirty="0" smtClean="0"/>
              <a:t>48% of consumers carry less than $5,000 of debt excluding their mortgage loans.</a:t>
            </a:r>
          </a:p>
        </p:txBody>
      </p:sp>
    </p:spTree>
    <p:extLst>
      <p:ext uri="{BB962C8B-B14F-4D97-AF65-F5344CB8AC3E}">
        <p14:creationId xmlns:p14="http://schemas.microsoft.com/office/powerpoint/2010/main" val="3252563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31989F2-FF6D-4C8E-82A2-83FA1FE375D1}" type="slidenum">
              <a:rPr lang="en-US" smtClean="0"/>
              <a:pPr/>
              <a:t>7</a:t>
            </a:fld>
            <a:endParaRPr lang="en-US"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dirty="0" smtClean="0"/>
              <a:t>Federal law allows you to receive a free copy of your credit report from all 3 credit reporting agencies once a year.</a:t>
            </a:r>
          </a:p>
          <a:p>
            <a:pPr eaLnBrk="1" hangingPunct="1"/>
            <a:endParaRPr lang="en-US" dirty="0" smtClean="0"/>
          </a:p>
          <a:p>
            <a:pPr eaLnBrk="1" hangingPunct="1"/>
            <a:r>
              <a:rPr lang="en-US" dirty="0" smtClean="0"/>
              <a:t>Georgia law allows you to receive two free copies of your credit report from Equifax per year.</a:t>
            </a:r>
          </a:p>
          <a:p>
            <a:pPr eaLnBrk="1" hangingPunct="1"/>
            <a:endParaRPr lang="en-US" dirty="0" smtClean="0"/>
          </a:p>
          <a:p>
            <a:pPr eaLnBrk="1" hangingPunct="1"/>
            <a:r>
              <a:rPr lang="en-US" dirty="0" smtClean="0"/>
              <a:t>You can also receive a free copy of your credit report if you have:</a:t>
            </a:r>
          </a:p>
          <a:p>
            <a:pPr eaLnBrk="1" hangingPunct="1"/>
            <a:endParaRPr lang="en-US" dirty="0" smtClean="0"/>
          </a:p>
          <a:p>
            <a:pPr eaLnBrk="1" hangingPunct="1">
              <a:buFontTx/>
              <a:buChar char="•"/>
            </a:pPr>
            <a:r>
              <a:rPr lang="en-US" dirty="0" smtClean="0"/>
              <a:t>Recently been denied credit</a:t>
            </a:r>
          </a:p>
          <a:p>
            <a:pPr eaLnBrk="1" hangingPunct="1">
              <a:buFontTx/>
              <a:buChar char="•"/>
            </a:pPr>
            <a:r>
              <a:rPr lang="en-US" dirty="0" smtClean="0"/>
              <a:t>Recently been denied employment or insurance based on you credit history</a:t>
            </a:r>
          </a:p>
          <a:p>
            <a:pPr eaLnBrk="1" hangingPunct="1">
              <a:buFontTx/>
              <a:buChar char="•"/>
            </a:pPr>
            <a:r>
              <a:rPr lang="en-US" dirty="0" smtClean="0"/>
              <a:t>Suspect fraudulent activity on an account</a:t>
            </a:r>
          </a:p>
          <a:p>
            <a:pPr eaLnBrk="1" hangingPunct="1">
              <a:buFontTx/>
              <a:buChar char="•"/>
            </a:pPr>
            <a:r>
              <a:rPr lang="en-US" dirty="0" smtClean="0"/>
              <a:t>Are unemployed and intend to apply for employment within 60 days</a:t>
            </a:r>
          </a:p>
          <a:p>
            <a:pPr eaLnBrk="1" hangingPunct="1">
              <a:buFontTx/>
              <a:buChar char="•"/>
            </a:pPr>
            <a:r>
              <a:rPr lang="en-US" dirty="0" smtClean="0"/>
              <a:t>Receive public welfare assistance</a:t>
            </a:r>
          </a:p>
          <a:p>
            <a:pPr eaLnBrk="1" hangingPunct="1">
              <a:buFontTx/>
              <a:buChar char="•"/>
            </a:pPr>
            <a:r>
              <a:rPr lang="en-US" dirty="0" smtClean="0"/>
              <a:t>Or live in certain states.</a:t>
            </a:r>
          </a:p>
        </p:txBody>
      </p:sp>
    </p:spTree>
    <p:extLst>
      <p:ext uri="{BB962C8B-B14F-4D97-AF65-F5344CB8AC3E}">
        <p14:creationId xmlns:p14="http://schemas.microsoft.com/office/powerpoint/2010/main" val="3649530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FACF420-94CE-4DE9-9380-78EE7D5C90ED}" type="slidenum">
              <a:rPr lang="en-US" smtClean="0"/>
              <a:pPr/>
              <a:t>8</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smtClean="0"/>
              <a:t>In order to know the proper use of something, we must first understand its intent and purpose. </a:t>
            </a:r>
          </a:p>
          <a:p>
            <a:pPr eaLnBrk="1" hangingPunct="1"/>
            <a:r>
              <a:rPr lang="en-US" dirty="0" smtClean="0"/>
              <a:t>We must properly prepare ourselves with information.</a:t>
            </a:r>
          </a:p>
        </p:txBody>
      </p:sp>
    </p:spTree>
    <p:extLst>
      <p:ext uri="{BB962C8B-B14F-4D97-AF65-F5344CB8AC3E}">
        <p14:creationId xmlns:p14="http://schemas.microsoft.com/office/powerpoint/2010/main" val="3572984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BED8155-4D77-49E4-8E01-22F901B45A49}" type="slidenum">
              <a:rPr lang="en-US" smtClean="0"/>
              <a:pPr/>
              <a:t>11</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dirty="0" smtClean="0"/>
              <a:t>You are responsible for 75% of your credit reports. Choices you have made is responsible for 75% of your credit score.</a:t>
            </a:r>
          </a:p>
          <a:p>
            <a:pPr eaLnBrk="1" hangingPunct="1"/>
            <a:endParaRPr lang="en-US" dirty="0" smtClean="0"/>
          </a:p>
          <a:p>
            <a:pPr eaLnBrk="1" hangingPunct="1"/>
            <a:r>
              <a:rPr lang="en-US" dirty="0" smtClean="0"/>
              <a:t>35% - Be sure to pay your bill on time. Depends on how late and how frequent. A single incident 5 months ago 	counts, while a single incident 5 years ago no longer matters.</a:t>
            </a:r>
          </a:p>
          <a:p>
            <a:pPr eaLnBrk="1" hangingPunct="1"/>
            <a:endParaRPr lang="en-US" dirty="0" smtClean="0"/>
          </a:p>
          <a:p>
            <a:pPr eaLnBrk="1" hangingPunct="1"/>
            <a:r>
              <a:rPr lang="en-US" dirty="0" smtClean="0"/>
              <a:t>30% - Try to use no more than 20-30% of the credit available to you. Do not cancel and cut up your cards. This will 	lower your score. Instead focus on paying them down.</a:t>
            </a:r>
          </a:p>
          <a:p>
            <a:pPr eaLnBrk="1" hangingPunct="1"/>
            <a:endParaRPr lang="en-US" dirty="0" smtClean="0"/>
          </a:p>
          <a:p>
            <a:pPr eaLnBrk="1" hangingPunct="1"/>
            <a:r>
              <a:rPr lang="en-US" dirty="0" smtClean="0"/>
              <a:t>10% - Stop applying for credit. For example, instant credit to save 10% off.</a:t>
            </a:r>
          </a:p>
          <a:p>
            <a:pPr eaLnBrk="1" hangingPunct="1"/>
            <a:endParaRPr lang="en-US" dirty="0" smtClean="0"/>
          </a:p>
          <a:p>
            <a:pPr eaLnBrk="1" hangingPunct="1"/>
            <a:r>
              <a:rPr lang="en-US" dirty="0" smtClean="0"/>
              <a:t>10% - It’s better to have a ratio of 60% to 70% bank card debt to 30-40% installment debt. </a:t>
            </a:r>
          </a:p>
          <a:p>
            <a:pPr eaLnBrk="1" hangingPunct="1"/>
            <a:endParaRPr lang="en-US" dirty="0" smtClean="0"/>
          </a:p>
          <a:p>
            <a:pPr eaLnBrk="1" hangingPunct="1"/>
            <a:r>
              <a:rPr lang="en-US" dirty="0" smtClean="0"/>
              <a:t>15% - Try not to cancel the credit cards that you’ve had the longest. It’s ideal to have a card that’s at least 2 years old. However, a card that is 15 to 20 years won’t send your score any higher.</a:t>
            </a:r>
          </a:p>
        </p:txBody>
      </p:sp>
    </p:spTree>
    <p:extLst>
      <p:ext uri="{BB962C8B-B14F-4D97-AF65-F5344CB8AC3E}">
        <p14:creationId xmlns:p14="http://schemas.microsoft.com/office/powerpoint/2010/main" val="230276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842C137-E6D2-49BF-AA42-59736CB01926}" type="slidenum">
              <a:rPr lang="en-US" smtClean="0"/>
              <a:pPr/>
              <a:t>12</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marL="228600" indent="-228600" eaLnBrk="1" hangingPunct="1"/>
            <a:r>
              <a:rPr lang="en-US" dirty="0" smtClean="0"/>
              <a:t>Debt Utilization</a:t>
            </a:r>
          </a:p>
          <a:p>
            <a:pPr marL="228600" indent="-228600" eaLnBrk="1" hangingPunct="1">
              <a:buFontTx/>
              <a:buChar char="•"/>
            </a:pPr>
            <a:r>
              <a:rPr lang="en-US" dirty="0" smtClean="0"/>
              <a:t>Aggregate debt – Installment and Revolving </a:t>
            </a:r>
          </a:p>
          <a:p>
            <a:pPr marL="228600" indent="-228600" eaLnBrk="1" hangingPunct="1">
              <a:buFontTx/>
              <a:buChar char="•"/>
            </a:pPr>
            <a:r>
              <a:rPr lang="en-US" dirty="0" smtClean="0"/>
              <a:t># of accounts with a balance</a:t>
            </a:r>
          </a:p>
          <a:p>
            <a:pPr marL="228600" indent="-228600" eaLnBrk="1" hangingPunct="1">
              <a:buFontTx/>
              <a:buChar char="•"/>
            </a:pPr>
            <a:r>
              <a:rPr lang="en-US" dirty="0" smtClean="0"/>
              <a:t>Aggregate utilization – of all accounts opened what is the aggregate utilization rate for these accounts; </a:t>
            </a:r>
          </a:p>
          <a:p>
            <a:pPr marL="228600" indent="-228600" eaLnBrk="1" hangingPunct="1"/>
            <a:r>
              <a:rPr lang="en-US" dirty="0" smtClean="0"/>
              <a:t>rule of thumb is 50% or less to avoid affecting your FICO score.</a:t>
            </a:r>
          </a:p>
          <a:p>
            <a:pPr marL="228600" indent="-228600" eaLnBrk="1" hangingPunct="1">
              <a:buFontTx/>
              <a:buChar char="•"/>
            </a:pPr>
            <a:r>
              <a:rPr lang="en-US" dirty="0" smtClean="0"/>
              <a:t>Individual account utilization</a:t>
            </a:r>
          </a:p>
          <a:p>
            <a:pPr marL="228600" indent="-228600" eaLnBrk="1" hangingPunct="1">
              <a:buFontTx/>
              <a:buChar char="•"/>
            </a:pPr>
            <a:endParaRPr lang="en-US" dirty="0" smtClean="0"/>
          </a:p>
          <a:p>
            <a:pPr marL="228600" indent="-228600" eaLnBrk="1" hangingPunct="1"/>
            <a:r>
              <a:rPr lang="en-US" dirty="0" smtClean="0"/>
              <a:t>Key things to consider:</a:t>
            </a:r>
          </a:p>
          <a:p>
            <a:pPr marL="228600" indent="-228600" eaLnBrk="1" hangingPunct="1">
              <a:buFontTx/>
              <a:buAutoNum type="arabicPeriod"/>
            </a:pPr>
            <a:r>
              <a:rPr lang="en-US" dirty="0" smtClean="0"/>
              <a:t>Control utilization – a) don’t close accounts as a strategy to improve scores, </a:t>
            </a:r>
          </a:p>
          <a:p>
            <a:pPr marL="228600" indent="-228600" eaLnBrk="1" hangingPunct="1"/>
            <a:r>
              <a:rPr lang="en-US" dirty="0" smtClean="0"/>
              <a:t>b) be aware of the impact that your shopping has on utilization</a:t>
            </a:r>
          </a:p>
          <a:p>
            <a:pPr marL="228600" indent="-228600" eaLnBrk="1" hangingPunct="1"/>
            <a:r>
              <a:rPr lang="en-US" dirty="0" smtClean="0"/>
              <a:t>2. Consolidate inquiries – group your inquires into a 14 day window whenever possible.</a:t>
            </a:r>
          </a:p>
          <a:p>
            <a:pPr marL="228600" indent="-228600" eaLnBrk="1" hangingPunct="1"/>
            <a:r>
              <a:rPr lang="en-US" dirty="0" smtClean="0"/>
              <a:t>3. Beware of offers involving opening new accounts, same as cash, or no payments until 2010 –typically finance companies, </a:t>
            </a:r>
          </a:p>
          <a:p>
            <a:pPr marL="228600" indent="-228600" eaLnBrk="1" hangingPunct="1"/>
            <a:r>
              <a:rPr lang="en-US" dirty="0" smtClean="0"/>
              <a:t>stagnant balances (remember utilization – balances remain the same for 3 years, etc.)</a:t>
            </a:r>
          </a:p>
          <a:p>
            <a:pPr marL="228600" indent="-228600" eaLnBrk="1" hangingPunct="1"/>
            <a:r>
              <a:rPr lang="en-US" dirty="0" smtClean="0"/>
              <a:t>4.Focus on these 5 key Score Factors</a:t>
            </a:r>
          </a:p>
          <a:p>
            <a:pPr marL="228600" indent="-228600" eaLnBrk="1" hangingPunct="1"/>
            <a:endParaRPr lang="en-US" dirty="0" smtClean="0"/>
          </a:p>
        </p:txBody>
      </p:sp>
    </p:spTree>
    <p:extLst>
      <p:ext uri="{BB962C8B-B14F-4D97-AF65-F5344CB8AC3E}">
        <p14:creationId xmlns:p14="http://schemas.microsoft.com/office/powerpoint/2010/main" val="2253700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548CBD4-D1DA-41E3-B94B-966B4796607F}" type="slidenum">
              <a:rPr lang="en-US" smtClean="0"/>
              <a:pPr/>
              <a:t>13</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buFontTx/>
              <a:buChar char="•"/>
            </a:pPr>
            <a:r>
              <a:rPr lang="en-US" dirty="0" smtClean="0"/>
              <a:t>There’s 3 good payers to 1 bad payer with credit scores of 600. </a:t>
            </a:r>
          </a:p>
          <a:p>
            <a:pPr eaLnBrk="1" hangingPunct="1"/>
            <a:r>
              <a:rPr lang="en-US" dirty="0" smtClean="0"/>
              <a:t>Thus, the risk of loss is shared by 3 people to cover the 4</a:t>
            </a:r>
            <a:r>
              <a:rPr lang="en-US" baseline="30000" dirty="0" smtClean="0"/>
              <a:t>th</a:t>
            </a:r>
            <a:r>
              <a:rPr lang="en-US" dirty="0" smtClean="0"/>
              <a:t> person.</a:t>
            </a:r>
          </a:p>
          <a:p>
            <a:pPr eaLnBrk="1" hangingPunct="1">
              <a:buFontTx/>
              <a:buChar char="•"/>
            </a:pPr>
            <a:r>
              <a:rPr lang="en-US" dirty="0" smtClean="0"/>
              <a:t>There’s a 6 good payers to 1 bad payer for people with a credit score of 640</a:t>
            </a:r>
          </a:p>
          <a:p>
            <a:pPr eaLnBrk="1" hangingPunct="1">
              <a:buFontTx/>
              <a:buChar char="•"/>
            </a:pPr>
            <a:r>
              <a:rPr lang="en-US" dirty="0" smtClean="0"/>
              <a:t>There’s 12 good payers to 1 bad payer for people with credit scores of 680.</a:t>
            </a:r>
          </a:p>
          <a:p>
            <a:pPr eaLnBrk="1" hangingPunct="1">
              <a:buFontTx/>
              <a:buChar char="•"/>
            </a:pPr>
            <a:r>
              <a:rPr lang="en-US" dirty="0" smtClean="0"/>
              <a:t>There’s 24 good payers to 1 bad payer for individuals with 720 scores.</a:t>
            </a:r>
          </a:p>
          <a:p>
            <a:pPr eaLnBrk="1" hangingPunct="1"/>
            <a:r>
              <a:rPr lang="en-US" dirty="0" smtClean="0"/>
              <a:t>Do you notice a consistent pattern? Every 40 points the odds double. </a:t>
            </a:r>
          </a:p>
          <a:p>
            <a:pPr eaLnBrk="1" hangingPunct="1"/>
            <a:r>
              <a:rPr lang="en-US" dirty="0" smtClean="0"/>
              <a:t>So, a 40 point change in your credit score can make a significant difference be it + or -.</a:t>
            </a:r>
          </a:p>
        </p:txBody>
      </p:sp>
    </p:spTree>
    <p:extLst>
      <p:ext uri="{BB962C8B-B14F-4D97-AF65-F5344CB8AC3E}">
        <p14:creationId xmlns:p14="http://schemas.microsoft.com/office/powerpoint/2010/main" val="110124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en-US" dirty="0"/>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en-US" dirty="0"/>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dirty="0"/>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dirty="0"/>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en-US" dirty="0"/>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en-US" dirty="0"/>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en-US" dirty="0"/>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en-US" dirty="0"/>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en-US" dirty="0"/>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en-US" dirty="0"/>
              </a:p>
            </p:txBody>
          </p:sp>
        </p:grpSp>
      </p:grpSp>
      <p:sp>
        <p:nvSpPr>
          <p:cNvPr id="27689"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27690"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dirty="0"/>
            </a:lvl1pPr>
          </a:lstStyle>
          <a:p>
            <a:pPr>
              <a:defRPr/>
            </a:pPr>
            <a:endParaRPr lang="en-US" dirty="0"/>
          </a:p>
        </p:txBody>
      </p:sp>
      <p:sp>
        <p:nvSpPr>
          <p:cNvPr id="44" name="Rectangle 44"/>
          <p:cNvSpPr>
            <a:spLocks noGrp="1" noChangeArrowheads="1"/>
          </p:cNvSpPr>
          <p:nvPr>
            <p:ph type="ftr" sz="quarter" idx="11"/>
          </p:nvPr>
        </p:nvSpPr>
        <p:spPr>
          <a:xfrm>
            <a:off x="3124200" y="6245225"/>
            <a:ext cx="2895600" cy="476250"/>
          </a:xfrm>
        </p:spPr>
        <p:txBody>
          <a:bodyPr/>
          <a:lstStyle>
            <a:lvl1pPr>
              <a:defRPr dirty="0"/>
            </a:lvl1pPr>
          </a:lstStyle>
          <a:p>
            <a:pPr>
              <a:defRPr/>
            </a:pPr>
            <a:endParaRPr lang="en-US" dirty="0"/>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90F4CAEE-AC47-4661-B9D4-8A2188515AD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5"/>
          <p:cNvSpPr>
            <a:spLocks noGrp="1" noChangeArrowheads="1"/>
          </p:cNvSpPr>
          <p:nvPr>
            <p:ph type="sldNum" sz="quarter" idx="12"/>
          </p:nvPr>
        </p:nvSpPr>
        <p:spPr>
          <a:ln/>
        </p:spPr>
        <p:txBody>
          <a:bodyPr/>
          <a:lstStyle>
            <a:lvl1pPr>
              <a:defRPr/>
            </a:lvl1pPr>
          </a:lstStyle>
          <a:p>
            <a:pPr>
              <a:defRPr/>
            </a:pPr>
            <a:fld id="{8FF37075-4CBE-40F8-987E-57E6778EB31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5"/>
          <p:cNvSpPr>
            <a:spLocks noGrp="1" noChangeArrowheads="1"/>
          </p:cNvSpPr>
          <p:nvPr>
            <p:ph type="sldNum" sz="quarter" idx="12"/>
          </p:nvPr>
        </p:nvSpPr>
        <p:spPr>
          <a:ln/>
        </p:spPr>
        <p:txBody>
          <a:bodyPr/>
          <a:lstStyle>
            <a:lvl1pPr>
              <a:defRPr/>
            </a:lvl1pPr>
          </a:lstStyle>
          <a:p>
            <a:pPr>
              <a:defRPr/>
            </a:pPr>
            <a:fld id="{0AD73048-8871-4747-B870-5A5AF1926B7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5"/>
          <p:cNvSpPr>
            <a:spLocks noGrp="1" noChangeArrowheads="1"/>
          </p:cNvSpPr>
          <p:nvPr>
            <p:ph type="sldNum" sz="quarter" idx="12"/>
          </p:nvPr>
        </p:nvSpPr>
        <p:spPr>
          <a:ln/>
        </p:spPr>
        <p:txBody>
          <a:bodyPr/>
          <a:lstStyle>
            <a:lvl1pPr>
              <a:defRPr/>
            </a:lvl1pPr>
          </a:lstStyle>
          <a:p>
            <a:pPr>
              <a:defRPr/>
            </a:pPr>
            <a:fld id="{79BC4C49-CFE7-4543-A3C2-E5094D68C8C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5"/>
          <p:cNvSpPr>
            <a:spLocks noGrp="1" noChangeArrowheads="1"/>
          </p:cNvSpPr>
          <p:nvPr>
            <p:ph type="sldNum" sz="quarter" idx="12"/>
          </p:nvPr>
        </p:nvSpPr>
        <p:spPr>
          <a:ln/>
        </p:spPr>
        <p:txBody>
          <a:bodyPr/>
          <a:lstStyle>
            <a:lvl1pPr>
              <a:defRPr/>
            </a:lvl1pPr>
          </a:lstStyle>
          <a:p>
            <a:pPr>
              <a:defRPr/>
            </a:pPr>
            <a:fld id="{7EFFB02E-FF29-4B69-A2F1-3A7A84AF126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5"/>
          <p:cNvSpPr>
            <a:spLocks noGrp="1" noChangeArrowheads="1"/>
          </p:cNvSpPr>
          <p:nvPr>
            <p:ph type="sldNum" sz="quarter" idx="12"/>
          </p:nvPr>
        </p:nvSpPr>
        <p:spPr>
          <a:ln/>
        </p:spPr>
        <p:txBody>
          <a:bodyPr/>
          <a:lstStyle>
            <a:lvl1pPr>
              <a:defRPr/>
            </a:lvl1pPr>
          </a:lstStyle>
          <a:p>
            <a:pPr>
              <a:defRPr/>
            </a:pPr>
            <a:fld id="{56E55D10-2F98-495E-9884-367185AE74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dt" sz="half" idx="10"/>
          </p:nvPr>
        </p:nvSpPr>
        <p:spPr>
          <a:ln/>
        </p:spPr>
        <p:txBody>
          <a:bodyPr/>
          <a:lstStyle>
            <a:lvl1pPr>
              <a:defRPr/>
            </a:lvl1pPr>
          </a:lstStyle>
          <a:p>
            <a:pPr>
              <a:defRPr/>
            </a:pPr>
            <a:endParaRPr lang="en-US" dirty="0"/>
          </a:p>
        </p:txBody>
      </p:sp>
      <p:sp>
        <p:nvSpPr>
          <p:cNvPr id="8"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5"/>
          <p:cNvSpPr>
            <a:spLocks noGrp="1" noChangeArrowheads="1"/>
          </p:cNvSpPr>
          <p:nvPr>
            <p:ph type="sldNum" sz="quarter" idx="12"/>
          </p:nvPr>
        </p:nvSpPr>
        <p:spPr>
          <a:ln/>
        </p:spPr>
        <p:txBody>
          <a:bodyPr/>
          <a:lstStyle>
            <a:lvl1pPr>
              <a:defRPr/>
            </a:lvl1pPr>
          </a:lstStyle>
          <a:p>
            <a:pPr>
              <a:defRPr/>
            </a:pPr>
            <a:fld id="{06F59CDA-848B-4F43-85BD-446EF8D7D1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dt" sz="half" idx="10"/>
          </p:nvPr>
        </p:nvSpPr>
        <p:spPr>
          <a:ln/>
        </p:spPr>
        <p:txBody>
          <a:bodyPr/>
          <a:lstStyle>
            <a:lvl1pPr>
              <a:defRPr/>
            </a:lvl1pPr>
          </a:lstStyle>
          <a:p>
            <a:pPr>
              <a:defRPr/>
            </a:pPr>
            <a:endParaRPr lang="en-US" dirty="0"/>
          </a:p>
        </p:txBody>
      </p:sp>
      <p:sp>
        <p:nvSpPr>
          <p:cNvPr id="4"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5"/>
          <p:cNvSpPr>
            <a:spLocks noGrp="1" noChangeArrowheads="1"/>
          </p:cNvSpPr>
          <p:nvPr>
            <p:ph type="sldNum" sz="quarter" idx="12"/>
          </p:nvPr>
        </p:nvSpPr>
        <p:spPr>
          <a:ln/>
        </p:spPr>
        <p:txBody>
          <a:bodyPr/>
          <a:lstStyle>
            <a:lvl1pPr>
              <a:defRPr/>
            </a:lvl1pPr>
          </a:lstStyle>
          <a:p>
            <a:pPr>
              <a:defRPr/>
            </a:pPr>
            <a:fld id="{3F1A094E-0A8C-4160-B7BD-29EFFE63879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dirty="0"/>
          </a:p>
        </p:txBody>
      </p:sp>
      <p:sp>
        <p:nvSpPr>
          <p:cNvPr id="3"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5"/>
          <p:cNvSpPr>
            <a:spLocks noGrp="1" noChangeArrowheads="1"/>
          </p:cNvSpPr>
          <p:nvPr>
            <p:ph type="sldNum" sz="quarter" idx="12"/>
          </p:nvPr>
        </p:nvSpPr>
        <p:spPr>
          <a:ln/>
        </p:spPr>
        <p:txBody>
          <a:bodyPr/>
          <a:lstStyle>
            <a:lvl1pPr>
              <a:defRPr/>
            </a:lvl1pPr>
          </a:lstStyle>
          <a:p>
            <a:pPr>
              <a:defRPr/>
            </a:pPr>
            <a:fld id="{8D28D1CF-0F71-44C6-8CAE-2FC1F0397AA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5"/>
          <p:cNvSpPr>
            <a:spLocks noGrp="1" noChangeArrowheads="1"/>
          </p:cNvSpPr>
          <p:nvPr>
            <p:ph type="sldNum" sz="quarter" idx="12"/>
          </p:nvPr>
        </p:nvSpPr>
        <p:spPr>
          <a:ln/>
        </p:spPr>
        <p:txBody>
          <a:bodyPr/>
          <a:lstStyle>
            <a:lvl1pPr>
              <a:defRPr/>
            </a:lvl1pPr>
          </a:lstStyle>
          <a:p>
            <a:pPr>
              <a:defRPr/>
            </a:pPr>
            <a:fld id="{A64AC890-1D22-4225-89D5-DD6DE268730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5"/>
          <p:cNvSpPr>
            <a:spLocks noGrp="1" noChangeArrowheads="1"/>
          </p:cNvSpPr>
          <p:nvPr>
            <p:ph type="sldNum" sz="quarter" idx="12"/>
          </p:nvPr>
        </p:nvSpPr>
        <p:spPr>
          <a:ln/>
        </p:spPr>
        <p:txBody>
          <a:bodyPr/>
          <a:lstStyle>
            <a:lvl1pPr>
              <a:defRPr/>
            </a:lvl1pPr>
          </a:lstStyle>
          <a:p>
            <a:pPr>
              <a:defRPr/>
            </a:pPr>
            <a:fld id="{19879752-4734-4D7F-9FF3-865CBC296A2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0825" cy="6851650"/>
            <a:chOff x="0" y="0"/>
            <a:chExt cx="5758" cy="4316"/>
          </a:xfrm>
        </p:grpSpPr>
        <p:sp>
          <p:nvSpPr>
            <p:cNvPr id="2662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2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2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3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en-US" dirty="0"/>
            </a:p>
          </p:txBody>
        </p:sp>
        <p:sp>
          <p:nvSpPr>
            <p:cNvPr id="2663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3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3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3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3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3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en-US" dirty="0"/>
            </a:p>
          </p:txBody>
        </p:sp>
        <p:sp>
          <p:nvSpPr>
            <p:cNvPr id="2663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dirty="0"/>
            </a:p>
          </p:txBody>
        </p:sp>
        <p:sp>
          <p:nvSpPr>
            <p:cNvPr id="2663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dirty="0"/>
            </a:p>
          </p:txBody>
        </p:sp>
        <p:grpSp>
          <p:nvGrpSpPr>
            <p:cNvPr id="2068" name="Group 15"/>
            <p:cNvGrpSpPr>
              <a:grpSpLocks/>
            </p:cNvGrpSpPr>
            <p:nvPr/>
          </p:nvGrpSpPr>
          <p:grpSpPr bwMode="auto">
            <a:xfrm>
              <a:off x="192" y="2284"/>
              <a:ext cx="1254" cy="923"/>
              <a:chOff x="192" y="2284"/>
              <a:chExt cx="1254" cy="923"/>
            </a:xfrm>
          </p:grpSpPr>
          <p:sp>
            <p:nvSpPr>
              <p:cNvPr id="2664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en-US" dirty="0"/>
              </a:p>
            </p:txBody>
          </p:sp>
          <p:sp>
            <p:nvSpPr>
              <p:cNvPr id="2664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4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en-US" dirty="0"/>
              </a:p>
            </p:txBody>
          </p:sp>
          <p:sp>
            <p:nvSpPr>
              <p:cNvPr id="2664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4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4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4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4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4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4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5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dirty="0"/>
              </a:p>
            </p:txBody>
          </p:sp>
          <p:sp>
            <p:nvSpPr>
              <p:cNvPr id="2666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en-US" dirty="0"/>
              </a:p>
            </p:txBody>
          </p:sp>
          <p:sp>
            <p:nvSpPr>
              <p:cNvPr id="2666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en-US" dirty="0"/>
              </a:p>
            </p:txBody>
          </p:sp>
          <p:sp>
            <p:nvSpPr>
              <p:cNvPr id="2666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en-US" dirty="0"/>
              </a:p>
            </p:txBody>
          </p:sp>
          <p:sp>
            <p:nvSpPr>
              <p:cNvPr id="2666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en-US" dirty="0"/>
              </a:p>
            </p:txBody>
          </p:sp>
          <p:sp>
            <p:nvSpPr>
              <p:cNvPr id="2666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en-US" dirty="0"/>
              </a:p>
            </p:txBody>
          </p:sp>
        </p:grpSp>
      </p:grpSp>
      <p:sp>
        <p:nvSpPr>
          <p:cNvPr id="26665"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66"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67"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dirty="0">
                <a:effectLst>
                  <a:outerShdw blurRad="38100" dist="38100" dir="2700000" algn="tl">
                    <a:srgbClr val="000000"/>
                  </a:outerShdw>
                </a:effectLst>
              </a:defRPr>
            </a:lvl1pPr>
          </a:lstStyle>
          <a:p>
            <a:pPr>
              <a:defRPr/>
            </a:pPr>
            <a:endParaRPr lang="en-US" dirty="0"/>
          </a:p>
        </p:txBody>
      </p:sp>
      <p:sp>
        <p:nvSpPr>
          <p:cNvPr id="26668"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dirty="0">
                <a:effectLst>
                  <a:outerShdw blurRad="38100" dist="38100" dir="2700000" algn="tl">
                    <a:srgbClr val="000000"/>
                  </a:outerShdw>
                </a:effectLst>
              </a:defRPr>
            </a:lvl1pPr>
          </a:lstStyle>
          <a:p>
            <a:pPr>
              <a:defRPr/>
            </a:pPr>
            <a:endParaRPr lang="en-US" dirty="0"/>
          </a:p>
        </p:txBody>
      </p:sp>
      <p:sp>
        <p:nvSpPr>
          <p:cNvPr id="26669"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EAFD9DC9-E99F-4A0F-8948-34798BAA6C50}"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sibyl.slade@atl.frb.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equifax.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8001000" cy="1470025"/>
          </a:xfrm>
        </p:spPr>
        <p:txBody>
          <a:bodyPr/>
          <a:lstStyle/>
          <a:p>
            <a:pPr eaLnBrk="1" hangingPunct="1">
              <a:defRPr/>
            </a:pPr>
            <a:r>
              <a:rPr lang="en-US" dirty="0" smtClean="0"/>
              <a:t>Your Start to Financial Fitness : Maintaining Credit</a:t>
            </a:r>
          </a:p>
        </p:txBody>
      </p:sp>
      <p:sp>
        <p:nvSpPr>
          <p:cNvPr id="2051" name="Rectangle 3"/>
          <p:cNvSpPr>
            <a:spLocks noGrp="1" noChangeArrowheads="1"/>
          </p:cNvSpPr>
          <p:nvPr>
            <p:ph type="subTitle" idx="1"/>
          </p:nvPr>
        </p:nvSpPr>
        <p:spPr>
          <a:xfrm>
            <a:off x="1143000" y="3200400"/>
            <a:ext cx="7239000" cy="2663825"/>
          </a:xfrm>
        </p:spPr>
        <p:txBody>
          <a:bodyPr/>
          <a:lstStyle/>
          <a:p>
            <a:pPr eaLnBrk="1" hangingPunct="1">
              <a:lnSpc>
                <a:spcPct val="80000"/>
              </a:lnSpc>
              <a:defRPr/>
            </a:pPr>
            <a:r>
              <a:rPr lang="en-US" sz="1200" dirty="0" smtClean="0"/>
              <a:t>Presented by:</a:t>
            </a:r>
          </a:p>
          <a:p>
            <a:pPr eaLnBrk="1" hangingPunct="1">
              <a:lnSpc>
                <a:spcPct val="80000"/>
              </a:lnSpc>
              <a:defRPr/>
            </a:pPr>
            <a:endParaRPr lang="en-US" sz="1200" dirty="0" smtClean="0"/>
          </a:p>
          <a:p>
            <a:pPr eaLnBrk="1" hangingPunct="1">
              <a:lnSpc>
                <a:spcPct val="80000"/>
              </a:lnSpc>
              <a:defRPr/>
            </a:pPr>
            <a:endParaRPr lang="en-US" sz="1200" dirty="0" smtClean="0"/>
          </a:p>
          <a:p>
            <a:pPr eaLnBrk="1" hangingPunct="1">
              <a:lnSpc>
                <a:spcPct val="80000"/>
              </a:lnSpc>
              <a:defRPr/>
            </a:pPr>
            <a:r>
              <a:rPr lang="en-US" sz="1200" dirty="0" smtClean="0"/>
              <a:t>Sibyl Slade</a:t>
            </a:r>
          </a:p>
          <a:p>
            <a:pPr eaLnBrk="1" hangingPunct="1">
              <a:lnSpc>
                <a:spcPct val="80000"/>
              </a:lnSpc>
              <a:defRPr/>
            </a:pPr>
            <a:endParaRPr lang="en-US" sz="1200" dirty="0" smtClean="0"/>
          </a:p>
          <a:p>
            <a:pPr algn="just" eaLnBrk="1" hangingPunct="1">
              <a:lnSpc>
                <a:spcPct val="80000"/>
              </a:lnSpc>
              <a:defRPr/>
            </a:pPr>
            <a:r>
              <a:rPr lang="en-US" sz="1100" dirty="0" smtClean="0"/>
              <a:t>*Reproduction and use of this presentation is prohibited without the permission of the author. The views in this presentation do not reflect the views of the Federal Reserve Bank of Atlanta or the Federal Reserve System.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sz="4000" dirty="0" smtClean="0"/>
              <a:t>Why is a Credit Score Important?</a:t>
            </a:r>
          </a:p>
        </p:txBody>
      </p:sp>
      <p:sp>
        <p:nvSpPr>
          <p:cNvPr id="55299" name="Rectangle 3"/>
          <p:cNvSpPr>
            <a:spLocks noGrp="1" noChangeArrowheads="1"/>
          </p:cNvSpPr>
          <p:nvPr>
            <p:ph type="body" idx="1"/>
          </p:nvPr>
        </p:nvSpPr>
        <p:spPr/>
        <p:txBody>
          <a:bodyPr/>
          <a:lstStyle/>
          <a:p>
            <a:pPr eaLnBrk="1" hangingPunct="1">
              <a:defRPr/>
            </a:pPr>
            <a:r>
              <a:rPr lang="en-US" sz="2800" dirty="0" smtClean="0"/>
              <a:t>All of the reasons previously listed for credit</a:t>
            </a:r>
          </a:p>
          <a:p>
            <a:pPr eaLnBrk="1" hangingPunct="1">
              <a:defRPr/>
            </a:pPr>
            <a:r>
              <a:rPr lang="en-US" sz="2800" dirty="0" smtClean="0"/>
              <a:t>Lenders base their lending decision on your credit score</a:t>
            </a:r>
          </a:p>
          <a:p>
            <a:pPr eaLnBrk="1" hangingPunct="1">
              <a:defRPr/>
            </a:pPr>
            <a:r>
              <a:rPr lang="en-US" sz="2800" dirty="0" smtClean="0"/>
              <a:t>Your credit score for the previous 24 months serves as a predictor for your behavior for the upcoming 24 months</a:t>
            </a:r>
          </a:p>
          <a:p>
            <a:pPr eaLnBrk="1" hangingPunct="1">
              <a:defRPr/>
            </a:pPr>
            <a:r>
              <a:rPr lang="en-US" sz="2800" dirty="0" smtClean="0"/>
              <a:t>You can have a perfect credit report and still have a low credit score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dirty="0" smtClean="0"/>
              <a:t>What is a credit/FICO score?</a:t>
            </a:r>
          </a:p>
        </p:txBody>
      </p:sp>
      <p:sp>
        <p:nvSpPr>
          <p:cNvPr id="29699" name="Rectangle 3"/>
          <p:cNvSpPr>
            <a:spLocks noGrp="1" noChangeArrowheads="1"/>
          </p:cNvSpPr>
          <p:nvPr>
            <p:ph type="body" idx="1"/>
          </p:nvPr>
        </p:nvSpPr>
        <p:spPr>
          <a:xfrm>
            <a:off x="457200" y="1600200"/>
            <a:ext cx="8229600" cy="4648200"/>
          </a:xfrm>
        </p:spPr>
        <p:txBody>
          <a:bodyPr/>
          <a:lstStyle/>
          <a:p>
            <a:pPr eaLnBrk="1" hangingPunct="1">
              <a:lnSpc>
                <a:spcPct val="90000"/>
              </a:lnSpc>
              <a:buFont typeface="Wingdings" pitchFamily="2" charset="2"/>
              <a:buNone/>
              <a:defRPr/>
            </a:pPr>
            <a:r>
              <a:rPr lang="en-US" sz="2400" dirty="0" smtClean="0"/>
              <a:t>Your credit score is a rating system of your borrowing and repayment behavior over the past 24 months. Ranges from 300-850</a:t>
            </a:r>
          </a:p>
          <a:p>
            <a:pPr eaLnBrk="1" hangingPunct="1">
              <a:lnSpc>
                <a:spcPct val="90000"/>
              </a:lnSpc>
              <a:buFont typeface="Wingdings" pitchFamily="2" charset="2"/>
              <a:buNone/>
              <a:defRPr/>
            </a:pPr>
            <a:endParaRPr lang="en-US" sz="2400" dirty="0" smtClean="0"/>
          </a:p>
          <a:p>
            <a:pPr eaLnBrk="1" hangingPunct="1">
              <a:lnSpc>
                <a:spcPct val="90000"/>
              </a:lnSpc>
              <a:buFont typeface="Wingdings" pitchFamily="2" charset="2"/>
              <a:buNone/>
              <a:defRPr/>
            </a:pPr>
            <a:r>
              <a:rPr lang="en-US" sz="2400" dirty="0" smtClean="0"/>
              <a:t>35% - How well you pay your bills</a:t>
            </a:r>
          </a:p>
          <a:p>
            <a:pPr eaLnBrk="1" hangingPunct="1">
              <a:lnSpc>
                <a:spcPct val="90000"/>
              </a:lnSpc>
              <a:buFont typeface="Wingdings" pitchFamily="2" charset="2"/>
              <a:buNone/>
              <a:defRPr/>
            </a:pPr>
            <a:r>
              <a:rPr lang="en-US" sz="2400" dirty="0" smtClean="0"/>
              <a:t>30% - How much credit is available to you 	   and how much of it are you using</a:t>
            </a:r>
          </a:p>
          <a:p>
            <a:pPr eaLnBrk="1" hangingPunct="1">
              <a:lnSpc>
                <a:spcPct val="90000"/>
              </a:lnSpc>
              <a:buFont typeface="Wingdings" pitchFamily="2" charset="2"/>
              <a:buNone/>
              <a:defRPr/>
            </a:pPr>
            <a:r>
              <a:rPr lang="en-US" sz="2400" dirty="0" smtClean="0"/>
              <a:t>10% - Search for new credit</a:t>
            </a:r>
          </a:p>
          <a:p>
            <a:pPr eaLnBrk="1" hangingPunct="1">
              <a:lnSpc>
                <a:spcPct val="90000"/>
              </a:lnSpc>
              <a:buFont typeface="Wingdings" pitchFamily="2" charset="2"/>
              <a:buNone/>
              <a:defRPr/>
            </a:pPr>
            <a:r>
              <a:rPr lang="en-US" sz="2400" dirty="0" smtClean="0"/>
              <a:t>10% - what % is bankcard debt vs. 	  		   installment debt</a:t>
            </a:r>
          </a:p>
          <a:p>
            <a:pPr eaLnBrk="1" hangingPunct="1">
              <a:lnSpc>
                <a:spcPct val="90000"/>
              </a:lnSpc>
              <a:buFont typeface="Wingdings" pitchFamily="2" charset="2"/>
              <a:buNone/>
              <a:defRPr/>
            </a:pPr>
            <a:r>
              <a:rPr lang="en-US" sz="2400" u="sng" dirty="0" smtClean="0"/>
              <a:t>15%</a:t>
            </a:r>
            <a:r>
              <a:rPr lang="en-US" sz="2400" dirty="0" smtClean="0"/>
              <a:t> - how long  you’ve had the accounts</a:t>
            </a:r>
          </a:p>
          <a:p>
            <a:pPr eaLnBrk="1" hangingPunct="1">
              <a:lnSpc>
                <a:spcPct val="90000"/>
              </a:lnSpc>
              <a:buFont typeface="Wingdings" pitchFamily="2" charset="2"/>
              <a:buNone/>
              <a:defRPr/>
            </a:pPr>
            <a:r>
              <a:rPr lang="en-US" sz="2400" dirty="0" smtClean="0"/>
              <a:t>100%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dirty="0" smtClean="0"/>
              <a:t>Credit Score - What’s Important? </a:t>
            </a:r>
          </a:p>
        </p:txBody>
      </p:sp>
      <p:sp>
        <p:nvSpPr>
          <p:cNvPr id="63491" name="Rectangle 3"/>
          <p:cNvSpPr>
            <a:spLocks noGrp="1" noChangeArrowheads="1"/>
          </p:cNvSpPr>
          <p:nvPr>
            <p:ph type="body" idx="1"/>
          </p:nvPr>
        </p:nvSpPr>
        <p:spPr/>
        <p:txBody>
          <a:bodyPr/>
          <a:lstStyle/>
          <a:p>
            <a:pPr eaLnBrk="1" hangingPunct="1">
              <a:defRPr/>
            </a:pPr>
            <a:r>
              <a:rPr lang="en-US" dirty="0" smtClean="0"/>
              <a:t>Demonstration of payment responsibility</a:t>
            </a:r>
          </a:p>
          <a:p>
            <a:pPr eaLnBrk="1" hangingPunct="1">
              <a:defRPr/>
            </a:pPr>
            <a:r>
              <a:rPr lang="en-US" dirty="0" smtClean="0"/>
              <a:t>Magnitude of debt</a:t>
            </a:r>
          </a:p>
          <a:p>
            <a:pPr eaLnBrk="1" hangingPunct="1">
              <a:defRPr/>
            </a:pPr>
            <a:r>
              <a:rPr lang="en-US" dirty="0" smtClean="0"/>
              <a:t>Recent shopping patterns</a:t>
            </a:r>
          </a:p>
          <a:p>
            <a:pPr eaLnBrk="1" hangingPunct="1">
              <a:defRPr/>
            </a:pPr>
            <a:r>
              <a:rPr lang="en-US" dirty="0" smtClean="0"/>
              <a:t>Diversity of your account types</a:t>
            </a:r>
          </a:p>
          <a:p>
            <a:pPr eaLnBrk="1" hangingPunct="1">
              <a:defRPr/>
            </a:pPr>
            <a:r>
              <a:rPr lang="en-US" dirty="0" smtClean="0"/>
              <a:t>The extent of your historical credit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533400"/>
            <a:ext cx="8229600" cy="1258888"/>
          </a:xfrm>
        </p:spPr>
        <p:txBody>
          <a:bodyPr/>
          <a:lstStyle/>
          <a:p>
            <a:pPr eaLnBrk="1" hangingPunct="1">
              <a:defRPr/>
            </a:pPr>
            <a:r>
              <a:rPr lang="en-US" sz="4000" dirty="0" smtClean="0"/>
              <a:t>What is the Logic </a:t>
            </a:r>
            <a:br>
              <a:rPr lang="en-US" sz="4000" dirty="0" smtClean="0"/>
            </a:br>
            <a:r>
              <a:rPr lang="en-US" sz="4000" dirty="0" smtClean="0"/>
              <a:t>for Using Credit Scores?</a:t>
            </a:r>
            <a:br>
              <a:rPr lang="en-US" sz="4000" dirty="0" smtClean="0"/>
            </a:br>
            <a:r>
              <a:rPr lang="en-US" sz="1400" dirty="0" smtClean="0"/>
              <a:t>Source: Credit.com Education Services</a:t>
            </a:r>
            <a:endParaRPr lang="en-US" sz="4000" dirty="0" smtClean="0"/>
          </a:p>
        </p:txBody>
      </p:sp>
      <p:graphicFrame>
        <p:nvGraphicFramePr>
          <p:cNvPr id="2" name="Diagram 1"/>
          <p:cNvGraphicFramePr/>
          <p:nvPr/>
        </p:nvGraphicFramePr>
        <p:xfrm>
          <a:off x="381000" y="2133600"/>
          <a:ext cx="8229600" cy="3868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endParaRPr lang="en-US" dirty="0" smtClean="0"/>
          </a:p>
        </p:txBody>
      </p:sp>
      <p:sp>
        <p:nvSpPr>
          <p:cNvPr id="61443" name="Rectangle 3"/>
          <p:cNvSpPr>
            <a:spLocks noGrp="1" noChangeArrowheads="1"/>
          </p:cNvSpPr>
          <p:nvPr>
            <p:ph type="body" idx="1"/>
          </p:nvPr>
        </p:nvSpPr>
        <p:spPr/>
        <p:txBody>
          <a:bodyPr/>
          <a:lstStyle/>
          <a:p>
            <a:pPr algn="ctr" eaLnBrk="1" hangingPunct="1">
              <a:buFont typeface="Wingdings" pitchFamily="2" charset="2"/>
              <a:buNone/>
              <a:defRPr/>
            </a:pPr>
            <a:r>
              <a:rPr lang="en-US" sz="4800" dirty="0" smtClean="0"/>
              <a:t>Establishing </a:t>
            </a:r>
          </a:p>
          <a:p>
            <a:pPr algn="ctr" eaLnBrk="1" hangingPunct="1">
              <a:buFont typeface="Wingdings" pitchFamily="2" charset="2"/>
              <a:buNone/>
              <a:defRPr/>
            </a:pPr>
            <a:r>
              <a:rPr lang="en-US" sz="4800" dirty="0" smtClean="0"/>
              <a:t>or </a:t>
            </a:r>
          </a:p>
          <a:p>
            <a:pPr algn="ctr" eaLnBrk="1" hangingPunct="1">
              <a:buFont typeface="Wingdings" pitchFamily="2" charset="2"/>
              <a:buNone/>
              <a:defRPr/>
            </a:pPr>
            <a:r>
              <a:rPr lang="en-US" sz="4800" dirty="0" smtClean="0"/>
              <a:t>Rebuilding Credit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dirty="0" smtClean="0"/>
              <a:t>What if I have bad or no credit?</a:t>
            </a:r>
          </a:p>
        </p:txBody>
      </p:sp>
      <p:sp>
        <p:nvSpPr>
          <p:cNvPr id="32771" name="Rectangle 3"/>
          <p:cNvSpPr>
            <a:spLocks noGrp="1" noChangeArrowheads="1"/>
          </p:cNvSpPr>
          <p:nvPr>
            <p:ph type="body" idx="1"/>
          </p:nvPr>
        </p:nvSpPr>
        <p:spPr/>
        <p:txBody>
          <a:bodyPr/>
          <a:lstStyle/>
          <a:p>
            <a:pPr eaLnBrk="1" hangingPunct="1">
              <a:defRPr/>
            </a:pPr>
            <a:r>
              <a:rPr lang="en-US" dirty="0" smtClean="0"/>
              <a:t>Get a secured credit card from a credit union or community bank.</a:t>
            </a:r>
          </a:p>
          <a:p>
            <a:pPr eaLnBrk="1" hangingPunct="1">
              <a:defRPr/>
            </a:pPr>
            <a:r>
              <a:rPr lang="en-US" dirty="0" smtClean="0"/>
              <a:t>Obtain a reverse loan on a CD with a local bank or credit union.</a:t>
            </a:r>
          </a:p>
          <a:p>
            <a:pPr eaLnBrk="1" hangingPunct="1">
              <a:defRPr/>
            </a:pPr>
            <a:r>
              <a:rPr lang="en-US" dirty="0" smtClean="0"/>
              <a:t>Open a joint account with a trusted individual who has good payment history.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dirty="0" smtClean="0"/>
              <a:t>What is alternative credit?</a:t>
            </a:r>
          </a:p>
        </p:txBody>
      </p:sp>
      <p:sp>
        <p:nvSpPr>
          <p:cNvPr id="33795" name="Rectangle 3"/>
          <p:cNvSpPr>
            <a:spLocks noGrp="1" noChangeArrowheads="1"/>
          </p:cNvSpPr>
          <p:nvPr>
            <p:ph type="body" idx="1"/>
          </p:nvPr>
        </p:nvSpPr>
        <p:spPr>
          <a:xfrm>
            <a:off x="381000" y="1905000"/>
            <a:ext cx="8305800" cy="4495800"/>
          </a:xfrm>
        </p:spPr>
        <p:txBody>
          <a:bodyPr/>
          <a:lstStyle/>
          <a:p>
            <a:pPr eaLnBrk="1" hangingPunct="1">
              <a:buFont typeface="Wingdings" pitchFamily="2" charset="2"/>
              <a:buNone/>
              <a:defRPr/>
            </a:pPr>
            <a:endParaRPr lang="en-US" dirty="0" smtClean="0"/>
          </a:p>
          <a:p>
            <a:pPr eaLnBrk="1" hangingPunct="1">
              <a:defRPr/>
            </a:pPr>
            <a:r>
              <a:rPr lang="en-US" dirty="0" smtClean="0"/>
              <a:t>Rental History</a:t>
            </a:r>
          </a:p>
          <a:p>
            <a:pPr eaLnBrk="1" hangingPunct="1">
              <a:defRPr/>
            </a:pPr>
            <a:r>
              <a:rPr lang="en-US" dirty="0" smtClean="0"/>
              <a:t>Furniture and appliance rental history</a:t>
            </a:r>
          </a:p>
          <a:p>
            <a:pPr eaLnBrk="1" hangingPunct="1">
              <a:defRPr/>
            </a:pPr>
            <a:r>
              <a:rPr lang="en-US" dirty="0" smtClean="0"/>
              <a:t>Buy here, pay here auto loans </a:t>
            </a:r>
          </a:p>
          <a:p>
            <a:pPr eaLnBrk="1" hangingPunct="1">
              <a:defRPr/>
            </a:pPr>
            <a:r>
              <a:rPr lang="en-US" dirty="0" smtClean="0"/>
              <a:t>Cell phone and utilities payment history</a:t>
            </a:r>
          </a:p>
          <a:p>
            <a:pPr eaLnBrk="1" hangingPunct="1">
              <a:defRPr/>
            </a:pPr>
            <a:r>
              <a:rPr lang="en-US" dirty="0" smtClean="0"/>
              <a:t>Finance company loans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52400" y="0"/>
            <a:ext cx="8991600" cy="1417638"/>
          </a:xfrm>
        </p:spPr>
        <p:txBody>
          <a:bodyPr/>
          <a:lstStyle/>
          <a:p>
            <a:pPr eaLnBrk="1" hangingPunct="1">
              <a:defRPr/>
            </a:pPr>
            <a:r>
              <a:rPr lang="en-US" sz="4000" dirty="0" smtClean="0"/>
              <a:t>New Changes to the FICO Score </a:t>
            </a:r>
          </a:p>
        </p:txBody>
      </p:sp>
      <p:sp>
        <p:nvSpPr>
          <p:cNvPr id="76803" name="Rectangle 3"/>
          <p:cNvSpPr>
            <a:spLocks noGrp="1" noChangeArrowheads="1"/>
          </p:cNvSpPr>
          <p:nvPr>
            <p:ph type="body" idx="1"/>
          </p:nvPr>
        </p:nvSpPr>
        <p:spPr/>
        <p:txBody>
          <a:bodyPr/>
          <a:lstStyle/>
          <a:p>
            <a:pPr eaLnBrk="1" hangingPunct="1">
              <a:defRPr/>
            </a:pPr>
            <a:r>
              <a:rPr lang="en-US" dirty="0" smtClean="0"/>
              <a:t>Updates are made bi-annually</a:t>
            </a:r>
          </a:p>
          <a:p>
            <a:pPr eaLnBrk="1" hangingPunct="1">
              <a:defRPr/>
            </a:pPr>
            <a:r>
              <a:rPr lang="en-US" dirty="0" smtClean="0"/>
              <a:t>Authorized user bypass</a:t>
            </a:r>
          </a:p>
          <a:p>
            <a:pPr eaLnBrk="1" hangingPunct="1">
              <a:defRPr/>
            </a:pPr>
            <a:r>
              <a:rPr lang="en-US" dirty="0" smtClean="0"/>
              <a:t>Capital One reporting has changed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n-US" dirty="0" smtClean="0"/>
              <a:t>National Credit Statistics</a:t>
            </a:r>
          </a:p>
        </p:txBody>
      </p:sp>
      <p:sp>
        <p:nvSpPr>
          <p:cNvPr id="80899" name="Rectangle 3"/>
          <p:cNvSpPr>
            <a:spLocks noGrp="1" noChangeArrowheads="1"/>
          </p:cNvSpPr>
          <p:nvPr>
            <p:ph type="body" idx="1"/>
          </p:nvPr>
        </p:nvSpPr>
        <p:spPr/>
        <p:txBody>
          <a:bodyPr/>
          <a:lstStyle/>
          <a:p>
            <a:pPr eaLnBrk="1" hangingPunct="1">
              <a:lnSpc>
                <a:spcPct val="90000"/>
              </a:lnSpc>
              <a:defRPr/>
            </a:pPr>
            <a:r>
              <a:rPr lang="en-US" dirty="0" smtClean="0"/>
              <a:t>1 in five consumers had their credit lines reduced</a:t>
            </a:r>
          </a:p>
          <a:p>
            <a:pPr eaLnBrk="1" hangingPunct="1">
              <a:lnSpc>
                <a:spcPct val="90000"/>
              </a:lnSpc>
              <a:defRPr/>
            </a:pPr>
            <a:r>
              <a:rPr lang="en-US" dirty="0" smtClean="0"/>
              <a:t>The average reduction was $5,100</a:t>
            </a:r>
          </a:p>
          <a:p>
            <a:pPr eaLnBrk="1" hangingPunct="1">
              <a:lnSpc>
                <a:spcPct val="90000"/>
              </a:lnSpc>
              <a:defRPr/>
            </a:pPr>
            <a:r>
              <a:rPr lang="en-US" dirty="0" smtClean="0"/>
              <a:t>33 million consumers had their credit limits reduced</a:t>
            </a:r>
          </a:p>
          <a:p>
            <a:pPr eaLnBrk="1" hangingPunct="1">
              <a:lnSpc>
                <a:spcPct val="90000"/>
              </a:lnSpc>
              <a:defRPr/>
            </a:pPr>
            <a:r>
              <a:rPr lang="en-US" dirty="0" smtClean="0"/>
              <a:t>24 million of the same consumers didn’t have negative credit info</a:t>
            </a:r>
          </a:p>
          <a:p>
            <a:pPr eaLnBrk="1" hangingPunct="1">
              <a:lnSpc>
                <a:spcPct val="90000"/>
              </a:lnSpc>
              <a:buFont typeface="Wingdings" pitchFamily="2" charset="2"/>
              <a:buNone/>
              <a:defRPr/>
            </a:pPr>
            <a:endParaRPr lang="en-US" dirty="0" smtClean="0"/>
          </a:p>
          <a:p>
            <a:pPr eaLnBrk="1" hangingPunct="1">
              <a:lnSpc>
                <a:spcPct val="90000"/>
              </a:lnSpc>
              <a:buFont typeface="Wingdings" pitchFamily="2" charset="2"/>
              <a:buNone/>
              <a:defRPr/>
            </a:pPr>
            <a:r>
              <a:rPr lang="en-US" sz="1500" dirty="0" smtClean="0"/>
              <a:t>Source: My FICO.com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b="1" dirty="0" smtClean="0"/>
              <a:t>More Advance Notice of “Significant” Changes in Terms </a:t>
            </a:r>
            <a:r>
              <a:rPr lang="en-US" sz="2400" dirty="0" smtClean="0"/>
              <a:t>– 45 days rather than 15 days. Applies to interest rate increases, changes in fees such as annual fees. Does not apply to credit limit decreases or account closures.</a:t>
            </a:r>
          </a:p>
          <a:p>
            <a:pPr>
              <a:buNone/>
            </a:pPr>
            <a:endParaRPr lang="en-US" sz="2400" dirty="0" smtClean="0"/>
          </a:p>
          <a:p>
            <a:r>
              <a:rPr lang="en-US" sz="2400" b="1" dirty="0" smtClean="0"/>
              <a:t>Grace Period Extension </a:t>
            </a:r>
            <a:r>
              <a:rPr lang="en-US" sz="2400" dirty="0" smtClean="0"/>
              <a:t>– Issuer must mail statement at least 21 days in advance</a:t>
            </a:r>
            <a:r>
              <a:rPr lang="en-US" dirty="0" smtClean="0"/>
              <a:t>.</a:t>
            </a:r>
          </a:p>
          <a:p>
            <a:pPr>
              <a:buNone/>
            </a:pPr>
            <a:endParaRPr lang="en-US" dirty="0" smtClean="0"/>
          </a:p>
          <a:p>
            <a:pPr>
              <a:buNone/>
            </a:pPr>
            <a:r>
              <a:rPr lang="en-US" sz="1800" dirty="0" smtClean="0"/>
              <a:t>Source: Credit.com</a:t>
            </a:r>
            <a:endParaRPr lang="en-US" sz="1800" dirty="0"/>
          </a:p>
        </p:txBody>
      </p:sp>
      <p:sp>
        <p:nvSpPr>
          <p:cNvPr id="4" name="Rectangle 2"/>
          <p:cNvSpPr>
            <a:spLocks noGrp="1" noChangeArrowheads="1"/>
          </p:cNvSpPr>
          <p:nvPr>
            <p:ph type="title"/>
          </p:nvPr>
        </p:nvSpPr>
        <p:spPr>
          <a:xfrm>
            <a:off x="152400" y="158750"/>
            <a:ext cx="8915400" cy="1258888"/>
          </a:xfrm>
        </p:spPr>
        <p:txBody>
          <a:bodyPr/>
          <a:lstStyle/>
          <a:p>
            <a:pPr eaLnBrk="1" hangingPunct="1">
              <a:defRPr/>
            </a:pPr>
            <a:r>
              <a:rPr lang="en-US" sz="4000" dirty="0" smtClean="0"/>
              <a:t/>
            </a:r>
            <a:br>
              <a:rPr lang="en-US" sz="4000" dirty="0" smtClean="0"/>
            </a:br>
            <a:r>
              <a:rPr lang="en-US" sz="4000" dirty="0" smtClean="0"/>
              <a:t>The CARD Act of 2009-2010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smtClean="0"/>
              <a:t>What is Credit?</a:t>
            </a:r>
          </a:p>
        </p:txBody>
      </p:sp>
      <p:sp>
        <p:nvSpPr>
          <p:cNvPr id="28675" name="Rectangle 3"/>
          <p:cNvSpPr>
            <a:spLocks noGrp="1" noChangeArrowheads="1"/>
          </p:cNvSpPr>
          <p:nvPr>
            <p:ph type="body" idx="1"/>
          </p:nvPr>
        </p:nvSpPr>
        <p:spPr/>
        <p:txBody>
          <a:bodyPr/>
          <a:lstStyle/>
          <a:p>
            <a:pPr eaLnBrk="1" hangingPunct="1">
              <a:defRPr/>
            </a:pPr>
            <a:r>
              <a:rPr lang="en-US" dirty="0" smtClean="0"/>
              <a:t>Confidence in a purchaser's ability and intention to pay, displayed by entrusting the buyer with goods or services without immediate payment.</a:t>
            </a:r>
          </a:p>
          <a:p>
            <a:pPr eaLnBrk="1" hangingPunct="1">
              <a:buFont typeface="Wingdings" pitchFamily="2" charset="2"/>
              <a:buNone/>
              <a:defRPr/>
            </a:pPr>
            <a:r>
              <a:rPr lang="en-US" dirty="0" smtClean="0"/>
              <a:t> </a:t>
            </a:r>
          </a:p>
          <a:p>
            <a:pPr eaLnBrk="1" hangingPunct="1">
              <a:defRPr/>
            </a:pPr>
            <a:r>
              <a:rPr lang="en-US" dirty="0" smtClean="0"/>
              <a:t>Time allowed for payment for goods or services obtained on trust.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t>
            </a:r>
            <a:br>
              <a:rPr lang="en-US" dirty="0" smtClean="0"/>
            </a:br>
            <a:r>
              <a:rPr lang="en-US" dirty="0" smtClean="0"/>
              <a:t>The CARD Act – 2009-2010</a:t>
            </a:r>
            <a:endParaRPr lang="en-US" dirty="0"/>
          </a:p>
        </p:txBody>
      </p:sp>
      <p:sp>
        <p:nvSpPr>
          <p:cNvPr id="3" name="Content Placeholder 2"/>
          <p:cNvSpPr>
            <a:spLocks noGrp="1"/>
          </p:cNvSpPr>
          <p:nvPr>
            <p:ph idx="1"/>
          </p:nvPr>
        </p:nvSpPr>
        <p:spPr/>
        <p:txBody>
          <a:bodyPr/>
          <a:lstStyle/>
          <a:p>
            <a:pPr eaLnBrk="1" hangingPunct="1">
              <a:spcAft>
                <a:spcPts val="1200"/>
              </a:spcAft>
            </a:pPr>
            <a:r>
              <a:rPr lang="en-US" sz="2000" b="1" dirty="0" smtClean="0"/>
              <a:t>Payment Protections </a:t>
            </a:r>
            <a:r>
              <a:rPr lang="en-US" sz="2000" dirty="0" smtClean="0"/>
              <a:t>– Due date must be the same each month, weekend and holiday safe harbor, 5pm = same day crediting, no charge for ‘non mail’ methods except for options where issuer incurs a fee to accept payment.</a:t>
            </a:r>
          </a:p>
          <a:p>
            <a:pPr eaLnBrk="1" hangingPunct="1">
              <a:spcAft>
                <a:spcPts val="1200"/>
              </a:spcAft>
            </a:pPr>
            <a:r>
              <a:rPr lang="en-US" sz="2000" b="1" dirty="0" smtClean="0"/>
              <a:t>Under 21 Rule </a:t>
            </a:r>
            <a:r>
              <a:rPr lang="en-US" sz="2000" dirty="0" smtClean="0"/>
              <a:t>– Can’t open new card OR increase credit limit without co-signer or co-signer’s permission. Exception – you have a job.</a:t>
            </a:r>
          </a:p>
          <a:p>
            <a:pPr eaLnBrk="1" hangingPunct="1">
              <a:spcAft>
                <a:spcPts val="1200"/>
              </a:spcAft>
            </a:pPr>
            <a:r>
              <a:rPr lang="en-US" sz="2000" b="1" dirty="0" smtClean="0"/>
              <a:t>Casual Delinquency </a:t>
            </a:r>
            <a:r>
              <a:rPr lang="en-US" sz="2000" dirty="0" smtClean="0"/>
              <a:t>– Can’t increase the rate until 60DPD, issuer must restore lower rate if cardholder makes six consecutive payments on time. </a:t>
            </a:r>
          </a:p>
          <a:p>
            <a:pPr eaLnBrk="1" hangingPunct="1">
              <a:spcAft>
                <a:spcPts val="1200"/>
              </a:spcAft>
            </a:pPr>
            <a:r>
              <a:rPr lang="en-US" sz="2000" b="1" dirty="0" smtClean="0"/>
              <a:t>No Rate Increase for First Year </a:t>
            </a:r>
            <a:r>
              <a:rPr lang="en-US" sz="2000" dirty="0" smtClean="0"/>
              <a:t>– Exceptions are 60DPD, Variable Rate, Intro Rate Expires, Failed DMP or work out plan.</a:t>
            </a:r>
          </a:p>
          <a:p>
            <a:pPr>
              <a:buNone/>
            </a:pPr>
            <a:r>
              <a:rPr lang="en-US" sz="2000" dirty="0" smtClean="0"/>
              <a:t>Source: Credit.com</a:t>
            </a:r>
          </a:p>
          <a:p>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Changes 2009 -2010 </a:t>
            </a:r>
            <a:br>
              <a:rPr lang="en-US" dirty="0" smtClean="0"/>
            </a:br>
            <a:r>
              <a:rPr lang="en-US" dirty="0" smtClean="0"/>
              <a:t>The CARD Act</a:t>
            </a:r>
            <a:endParaRPr lang="en-US" dirty="0"/>
          </a:p>
        </p:txBody>
      </p:sp>
      <p:sp>
        <p:nvSpPr>
          <p:cNvPr id="3" name="Content Placeholder 2"/>
          <p:cNvSpPr>
            <a:spLocks noGrp="1"/>
          </p:cNvSpPr>
          <p:nvPr>
            <p:ph idx="1"/>
          </p:nvPr>
        </p:nvSpPr>
        <p:spPr/>
        <p:txBody>
          <a:bodyPr/>
          <a:lstStyle/>
          <a:p>
            <a:pPr eaLnBrk="1" hangingPunct="1">
              <a:spcAft>
                <a:spcPts val="1200"/>
              </a:spcAft>
            </a:pPr>
            <a:r>
              <a:rPr lang="en-US" sz="2000" b="1" dirty="0" smtClean="0">
                <a:latin typeface="Arial (Body)" charset="0"/>
              </a:rPr>
              <a:t>Improved Disclosure of Account Terms </a:t>
            </a:r>
            <a:r>
              <a:rPr lang="en-US" sz="2000" dirty="0" smtClean="0">
                <a:latin typeface="Arial (Body)" charset="0"/>
              </a:rPr>
              <a:t>– Clearer and in layman’s terms.</a:t>
            </a:r>
          </a:p>
          <a:p>
            <a:pPr eaLnBrk="1" hangingPunct="1">
              <a:spcAft>
                <a:spcPts val="1200"/>
              </a:spcAft>
            </a:pPr>
            <a:r>
              <a:rPr lang="en-US" sz="2000" b="1" dirty="0" smtClean="0">
                <a:latin typeface="Arial (Body)" charset="0"/>
              </a:rPr>
              <a:t>Over Limit Fees </a:t>
            </a:r>
            <a:r>
              <a:rPr lang="en-US" sz="2000" dirty="0" smtClean="0">
                <a:latin typeface="Arial (Body)" charset="0"/>
              </a:rPr>
              <a:t>– Can’t charge an over limit fee unless cardholder opts in. Opt in must be reactive, not automated.</a:t>
            </a:r>
          </a:p>
          <a:p>
            <a:pPr eaLnBrk="1" hangingPunct="1">
              <a:spcAft>
                <a:spcPts val="1200"/>
              </a:spcAft>
            </a:pPr>
            <a:r>
              <a:rPr lang="en-US" sz="2000" b="1" dirty="0" smtClean="0">
                <a:latin typeface="Arial (Body)" charset="0"/>
              </a:rPr>
              <a:t>Payment Allocation </a:t>
            </a:r>
            <a:r>
              <a:rPr lang="en-US" sz="2000" dirty="0" smtClean="0">
                <a:latin typeface="Arial (Body)" charset="0"/>
              </a:rPr>
              <a:t>– Payment amount in excess of minimum required must be applied to most expensive debt first in most cases.</a:t>
            </a:r>
          </a:p>
          <a:p>
            <a:pPr eaLnBrk="1" hangingPunct="1">
              <a:spcAft>
                <a:spcPts val="1200"/>
              </a:spcAft>
            </a:pPr>
            <a:r>
              <a:rPr lang="en-US" sz="2000" b="1" dirty="0" smtClean="0">
                <a:latin typeface="Arial (Body)" charset="0"/>
              </a:rPr>
              <a:t>Double Cycle Billing </a:t>
            </a:r>
            <a:r>
              <a:rPr lang="en-US" sz="2000" dirty="0" smtClean="0">
                <a:latin typeface="Arial (Body)" charset="0"/>
              </a:rPr>
              <a:t>– No mas.</a:t>
            </a:r>
          </a:p>
          <a:p>
            <a:pPr eaLnBrk="1" hangingPunct="1">
              <a:spcAft>
                <a:spcPts val="1200"/>
              </a:spcAft>
            </a:pPr>
            <a:r>
              <a:rPr lang="en-US" sz="2000" b="1" dirty="0" smtClean="0">
                <a:latin typeface="Arial (Body)" charset="0"/>
              </a:rPr>
              <a:t>Experian Rule </a:t>
            </a:r>
            <a:r>
              <a:rPr lang="en-US" sz="2000" dirty="0" smtClean="0">
                <a:latin typeface="Arial (Body)" charset="0"/>
              </a:rPr>
              <a:t>– An offer of a free credit report  must include a FACTA disclosure</a:t>
            </a:r>
          </a:p>
          <a:p>
            <a:pPr>
              <a:buNone/>
            </a:pPr>
            <a:r>
              <a:rPr lang="en-US" sz="1800" dirty="0" smtClean="0"/>
              <a:t>Source: Credit.com</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CARD Act:</a:t>
            </a:r>
            <a:br>
              <a:rPr lang="en-US" dirty="0" smtClean="0"/>
            </a:br>
            <a:r>
              <a:rPr lang="en-US" dirty="0" smtClean="0"/>
              <a:t>Provisions for August 2010</a:t>
            </a:r>
            <a:endParaRPr lang="en-US" dirty="0"/>
          </a:p>
        </p:txBody>
      </p:sp>
      <p:sp>
        <p:nvSpPr>
          <p:cNvPr id="3" name="Content Placeholder 2"/>
          <p:cNvSpPr>
            <a:spLocks noGrp="1"/>
          </p:cNvSpPr>
          <p:nvPr>
            <p:ph idx="1"/>
          </p:nvPr>
        </p:nvSpPr>
        <p:spPr/>
        <p:txBody>
          <a:bodyPr/>
          <a:lstStyle/>
          <a:p>
            <a:r>
              <a:rPr lang="en-US" b="1" dirty="0" smtClean="0"/>
              <a:t>Gift Card Protections</a:t>
            </a:r>
            <a:r>
              <a:rPr lang="en-US" dirty="0" smtClean="0"/>
              <a:t>– No inactivity fees on dormant cards and cards can’t be expired for five years after they’ve been issued.</a:t>
            </a:r>
          </a:p>
          <a:p>
            <a:pPr>
              <a:buNone/>
            </a:pPr>
            <a:endParaRPr lang="en-US" dirty="0" smtClean="0"/>
          </a:p>
          <a:p>
            <a:pPr>
              <a:buNone/>
            </a:pPr>
            <a:endParaRPr lang="en-US" dirty="0" smtClean="0"/>
          </a:p>
          <a:p>
            <a:pPr>
              <a:buNone/>
            </a:pPr>
            <a:endParaRPr lang="en-US" dirty="0" smtClean="0"/>
          </a:p>
          <a:p>
            <a:pPr>
              <a:buNone/>
            </a:pPr>
            <a:r>
              <a:rPr lang="en-US" sz="1800" dirty="0" smtClean="0"/>
              <a:t>Source: Credit.com</a:t>
            </a:r>
          </a:p>
          <a:p>
            <a:pPr>
              <a:buNone/>
            </a:pPr>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z="4000" dirty="0" smtClean="0"/>
              <a:t>Contact info</a:t>
            </a:r>
          </a:p>
        </p:txBody>
      </p:sp>
      <p:sp>
        <p:nvSpPr>
          <p:cNvPr id="3891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1800" dirty="0" smtClean="0"/>
              <a:t>Sibyl Slade,</a:t>
            </a:r>
          </a:p>
          <a:p>
            <a:pPr eaLnBrk="1" hangingPunct="1">
              <a:lnSpc>
                <a:spcPct val="80000"/>
              </a:lnSpc>
              <a:buFont typeface="Wingdings" pitchFamily="2" charset="2"/>
              <a:buNone/>
              <a:defRPr/>
            </a:pPr>
            <a:r>
              <a:rPr lang="en-US" sz="1800" dirty="0" smtClean="0"/>
              <a:t>Senior Regional Community Development Manager</a:t>
            </a:r>
          </a:p>
          <a:p>
            <a:pPr eaLnBrk="1" hangingPunct="1">
              <a:lnSpc>
                <a:spcPct val="80000"/>
              </a:lnSpc>
              <a:buFont typeface="Wingdings" pitchFamily="2" charset="2"/>
              <a:buNone/>
              <a:defRPr/>
            </a:pPr>
            <a:r>
              <a:rPr lang="en-US" sz="1800" dirty="0" smtClean="0"/>
              <a:t>Federal Reserve Bank of Atlanta</a:t>
            </a:r>
          </a:p>
          <a:p>
            <a:pPr eaLnBrk="1" hangingPunct="1">
              <a:lnSpc>
                <a:spcPct val="80000"/>
              </a:lnSpc>
              <a:buFont typeface="Wingdings" pitchFamily="2" charset="2"/>
              <a:buNone/>
              <a:defRPr/>
            </a:pPr>
            <a:r>
              <a:rPr lang="en-US" sz="1800" dirty="0" smtClean="0"/>
              <a:t>E-mail: </a:t>
            </a:r>
            <a:r>
              <a:rPr lang="en-US" sz="1800" dirty="0" smtClean="0">
                <a:hlinkClick r:id="rId2"/>
              </a:rPr>
              <a:t>sibyl.slade@atl.frb.org</a:t>
            </a:r>
            <a:endParaRPr lang="en-US" sz="1800" dirty="0" smtClean="0"/>
          </a:p>
          <a:p>
            <a:pPr eaLnBrk="1" hangingPunct="1">
              <a:lnSpc>
                <a:spcPct val="80000"/>
              </a:lnSpc>
              <a:buFont typeface="Wingdings" pitchFamily="2" charset="2"/>
              <a:buNone/>
              <a:defRPr/>
            </a:pPr>
            <a:r>
              <a:rPr lang="en-US" sz="1800" dirty="0" smtClean="0"/>
              <a:t>Office: 404.498.7242</a:t>
            </a:r>
          </a:p>
          <a:p>
            <a:pPr eaLnBrk="1" hangingPunct="1">
              <a:lnSpc>
                <a:spcPct val="80000"/>
              </a:lnSpc>
              <a:buFont typeface="Wingdings" pitchFamily="2" charset="2"/>
              <a:buNone/>
              <a:defRPr/>
            </a:pPr>
            <a:r>
              <a:rPr lang="en-US" sz="1800" dirty="0" smtClean="0"/>
              <a:t>Fax: 404.498.7342</a:t>
            </a:r>
          </a:p>
          <a:p>
            <a:pPr eaLnBrk="1" hangingPunct="1">
              <a:lnSpc>
                <a:spcPct val="80000"/>
              </a:lnSpc>
              <a:buFont typeface="Wingdings" pitchFamily="2" charset="2"/>
              <a:buNone/>
              <a:defRPr/>
            </a:pPr>
            <a:endParaRPr lang="en-US" sz="1800" dirty="0" smtClean="0"/>
          </a:p>
          <a:p>
            <a:pPr eaLnBrk="1" hangingPunct="1">
              <a:lnSpc>
                <a:spcPct val="80000"/>
              </a:lnSpc>
              <a:buFont typeface="Wingdings" pitchFamily="2" charset="2"/>
              <a:buNone/>
              <a:defRPr/>
            </a:pPr>
            <a:endParaRPr 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dirty="0" smtClean="0"/>
              <a:t>What is a credit report?</a:t>
            </a:r>
          </a:p>
        </p:txBody>
      </p:sp>
      <p:sp>
        <p:nvSpPr>
          <p:cNvPr id="30723" name="Rectangle 3"/>
          <p:cNvSpPr>
            <a:spLocks noGrp="1" noChangeArrowheads="1"/>
          </p:cNvSpPr>
          <p:nvPr>
            <p:ph type="body" idx="1"/>
          </p:nvPr>
        </p:nvSpPr>
        <p:spPr/>
        <p:txBody>
          <a:bodyPr/>
          <a:lstStyle/>
          <a:p>
            <a:pPr eaLnBrk="1" hangingPunct="1">
              <a:lnSpc>
                <a:spcPct val="90000"/>
              </a:lnSpc>
              <a:defRPr/>
            </a:pPr>
            <a:r>
              <a:rPr lang="en-US" dirty="0" smtClean="0"/>
              <a:t>A credit report is a report card of how you’ve paid your debts.</a:t>
            </a:r>
          </a:p>
          <a:p>
            <a:pPr eaLnBrk="1" hangingPunct="1">
              <a:lnSpc>
                <a:spcPct val="90000"/>
              </a:lnSpc>
              <a:defRPr/>
            </a:pPr>
            <a:r>
              <a:rPr lang="en-US" dirty="0" smtClean="0"/>
              <a:t>It shows how much debt you have and whether or not you’ve made your payments on time.</a:t>
            </a:r>
          </a:p>
          <a:p>
            <a:pPr eaLnBrk="1" hangingPunct="1">
              <a:lnSpc>
                <a:spcPct val="90000"/>
              </a:lnSpc>
              <a:defRPr/>
            </a:pPr>
            <a:r>
              <a:rPr lang="en-US" dirty="0" smtClean="0"/>
              <a:t>It contains information about where you live and work as well.</a:t>
            </a:r>
          </a:p>
          <a:p>
            <a:pPr eaLnBrk="1" hangingPunct="1">
              <a:lnSpc>
                <a:spcPct val="90000"/>
              </a:lnSpc>
              <a:defRPr/>
            </a:pPr>
            <a:r>
              <a:rPr lang="en-US" dirty="0" smtClean="0"/>
              <a:t>Information is maintained for 7 or more years.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sz="4000" dirty="0" smtClean="0"/>
              <a:t>The 5 Key Components of a Credit Report</a:t>
            </a:r>
          </a:p>
        </p:txBody>
      </p:sp>
      <p:sp>
        <p:nvSpPr>
          <p:cNvPr id="53251" name="Rectangle 3"/>
          <p:cNvSpPr>
            <a:spLocks noGrp="1" noChangeArrowheads="1"/>
          </p:cNvSpPr>
          <p:nvPr>
            <p:ph type="body" idx="1"/>
          </p:nvPr>
        </p:nvSpPr>
        <p:spPr/>
        <p:txBody>
          <a:bodyPr/>
          <a:lstStyle/>
          <a:p>
            <a:pPr eaLnBrk="1" hangingPunct="1">
              <a:defRPr/>
            </a:pPr>
            <a:r>
              <a:rPr lang="en-US" dirty="0" smtClean="0"/>
              <a:t>1	Personal identifying information</a:t>
            </a:r>
          </a:p>
          <a:p>
            <a:pPr eaLnBrk="1" hangingPunct="1">
              <a:defRPr/>
            </a:pPr>
            <a:r>
              <a:rPr lang="en-US" dirty="0" smtClean="0"/>
              <a:t>2	Public Records</a:t>
            </a:r>
          </a:p>
          <a:p>
            <a:pPr eaLnBrk="1" hangingPunct="1">
              <a:defRPr/>
            </a:pPr>
            <a:r>
              <a:rPr lang="en-US" dirty="0" smtClean="0"/>
              <a:t>3	Collection Items</a:t>
            </a:r>
          </a:p>
          <a:p>
            <a:pPr eaLnBrk="1" hangingPunct="1">
              <a:defRPr/>
            </a:pPr>
            <a:r>
              <a:rPr lang="en-US" dirty="0" smtClean="0"/>
              <a:t>4	Credit Accounts</a:t>
            </a:r>
          </a:p>
          <a:p>
            <a:pPr eaLnBrk="1" hangingPunct="1">
              <a:defRPr/>
            </a:pPr>
            <a:r>
              <a:rPr lang="en-US" dirty="0" smtClean="0"/>
              <a:t>5	Inquiries</a:t>
            </a:r>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2 -5 are fair game for public use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sz="4000" dirty="0" smtClean="0"/>
              <a:t>Credit Report - What’s Important?</a:t>
            </a:r>
          </a:p>
        </p:txBody>
      </p:sp>
      <p:sp>
        <p:nvSpPr>
          <p:cNvPr id="59395" name="Rectangle 3"/>
          <p:cNvSpPr>
            <a:spLocks noGrp="1" noChangeArrowheads="1"/>
          </p:cNvSpPr>
          <p:nvPr>
            <p:ph type="body" idx="1"/>
          </p:nvPr>
        </p:nvSpPr>
        <p:spPr/>
        <p:txBody>
          <a:bodyPr/>
          <a:lstStyle/>
          <a:p>
            <a:pPr marL="609600" indent="-609600" eaLnBrk="1" hangingPunct="1">
              <a:lnSpc>
                <a:spcPct val="80000"/>
              </a:lnSpc>
              <a:buFont typeface="Wingdings" pitchFamily="2" charset="2"/>
              <a:buAutoNum type="arabicPeriod"/>
              <a:defRPr/>
            </a:pPr>
            <a:r>
              <a:rPr lang="en-US" sz="2800" dirty="0" smtClean="0"/>
              <a:t>Credit Account History</a:t>
            </a:r>
          </a:p>
          <a:p>
            <a:pPr marL="609600" indent="-609600" eaLnBrk="1" hangingPunct="1">
              <a:lnSpc>
                <a:spcPct val="80000"/>
              </a:lnSpc>
              <a:buFont typeface="Wingdings" pitchFamily="2" charset="2"/>
              <a:buAutoNum type="arabicPeriod"/>
              <a:defRPr/>
            </a:pPr>
            <a:r>
              <a:rPr lang="en-US" sz="2800" dirty="0" smtClean="0"/>
              <a:t>Age</a:t>
            </a:r>
          </a:p>
          <a:p>
            <a:pPr marL="609600" indent="-609600" eaLnBrk="1" hangingPunct="1">
              <a:lnSpc>
                <a:spcPct val="80000"/>
              </a:lnSpc>
              <a:buFont typeface="Wingdings" pitchFamily="2" charset="2"/>
              <a:buAutoNum type="arabicPeriod"/>
              <a:defRPr/>
            </a:pPr>
            <a:r>
              <a:rPr lang="en-US" sz="2800" dirty="0" smtClean="0"/>
              <a:t>Income</a:t>
            </a:r>
          </a:p>
          <a:p>
            <a:pPr marL="609600" indent="-609600" eaLnBrk="1" hangingPunct="1">
              <a:lnSpc>
                <a:spcPct val="80000"/>
              </a:lnSpc>
              <a:buFont typeface="Wingdings" pitchFamily="2" charset="2"/>
              <a:buAutoNum type="arabicPeriod"/>
              <a:defRPr/>
            </a:pPr>
            <a:r>
              <a:rPr lang="en-US" sz="2800" dirty="0" smtClean="0"/>
              <a:t>Inquiries</a:t>
            </a:r>
          </a:p>
          <a:p>
            <a:pPr marL="609600" indent="-609600" eaLnBrk="1" hangingPunct="1">
              <a:lnSpc>
                <a:spcPct val="80000"/>
              </a:lnSpc>
              <a:buFont typeface="Wingdings" pitchFamily="2" charset="2"/>
              <a:buAutoNum type="arabicPeriod"/>
              <a:defRPr/>
            </a:pPr>
            <a:r>
              <a:rPr lang="en-US" sz="2800" dirty="0" smtClean="0"/>
              <a:t>Collections</a:t>
            </a:r>
          </a:p>
          <a:p>
            <a:pPr marL="609600" indent="-609600" eaLnBrk="1" hangingPunct="1">
              <a:lnSpc>
                <a:spcPct val="80000"/>
              </a:lnSpc>
              <a:buFont typeface="Wingdings" pitchFamily="2" charset="2"/>
              <a:buAutoNum type="arabicPeriod"/>
              <a:defRPr/>
            </a:pPr>
            <a:r>
              <a:rPr lang="en-US" sz="2800" dirty="0" smtClean="0"/>
              <a:t>Public Records</a:t>
            </a:r>
          </a:p>
          <a:p>
            <a:pPr marL="609600" indent="-609600" eaLnBrk="1" hangingPunct="1">
              <a:lnSpc>
                <a:spcPct val="80000"/>
              </a:lnSpc>
              <a:buFont typeface="Wingdings" pitchFamily="2" charset="2"/>
              <a:buAutoNum type="arabicPeriod"/>
              <a:defRPr/>
            </a:pPr>
            <a:r>
              <a:rPr lang="en-US" sz="2800" dirty="0" smtClean="0"/>
              <a:t>Length of Credit</a:t>
            </a:r>
          </a:p>
          <a:p>
            <a:pPr marL="609600" indent="-609600" eaLnBrk="1" hangingPunct="1">
              <a:lnSpc>
                <a:spcPct val="80000"/>
              </a:lnSpc>
              <a:buFont typeface="Wingdings" pitchFamily="2" charset="2"/>
              <a:buAutoNum type="arabicPeriod"/>
              <a:defRPr/>
            </a:pPr>
            <a:r>
              <a:rPr lang="en-US" sz="2800" dirty="0" smtClean="0"/>
              <a:t>Level of Education</a:t>
            </a:r>
          </a:p>
          <a:p>
            <a:pPr marL="609600" indent="-609600" eaLnBrk="1" hangingPunct="1">
              <a:lnSpc>
                <a:spcPct val="80000"/>
              </a:lnSpc>
              <a:buFont typeface="Wingdings" pitchFamily="2" charset="2"/>
              <a:buAutoNum type="arabicPeriod"/>
              <a:defRPr/>
            </a:pPr>
            <a:r>
              <a:rPr lang="en-US" sz="2800" dirty="0" smtClean="0"/>
              <a:t>Employment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dirty="0" smtClean="0"/>
              <a:t>National Credit Statistics</a:t>
            </a:r>
          </a:p>
        </p:txBody>
      </p:sp>
      <p:sp>
        <p:nvSpPr>
          <p:cNvPr id="78851" name="Rectangle 3"/>
          <p:cNvSpPr>
            <a:spLocks noGrp="1" noChangeArrowheads="1"/>
          </p:cNvSpPr>
          <p:nvPr>
            <p:ph type="body" idx="1"/>
          </p:nvPr>
        </p:nvSpPr>
        <p:spPr/>
        <p:txBody>
          <a:bodyPr/>
          <a:lstStyle/>
          <a:p>
            <a:pPr eaLnBrk="1" hangingPunct="1">
              <a:lnSpc>
                <a:spcPct val="90000"/>
              </a:lnSpc>
              <a:defRPr/>
            </a:pPr>
            <a:r>
              <a:rPr lang="en-US" dirty="0" smtClean="0"/>
              <a:t>On average, consumers have a total of 13 credit obligations on their credit bureau record</a:t>
            </a:r>
          </a:p>
          <a:p>
            <a:pPr eaLnBrk="1" hangingPunct="1">
              <a:lnSpc>
                <a:spcPct val="90000"/>
              </a:lnSpc>
              <a:defRPr/>
            </a:pPr>
            <a:r>
              <a:rPr lang="en-US" dirty="0" smtClean="0"/>
              <a:t>Most consumers pay their bills on time</a:t>
            </a:r>
          </a:p>
          <a:p>
            <a:pPr eaLnBrk="1" hangingPunct="1">
              <a:lnSpc>
                <a:spcPct val="90000"/>
              </a:lnSpc>
              <a:defRPr/>
            </a:pPr>
            <a:r>
              <a:rPr lang="en-US" dirty="0" smtClean="0"/>
              <a:t> 40% of credit card holders carry a balance less than $1,000</a:t>
            </a:r>
          </a:p>
          <a:p>
            <a:pPr eaLnBrk="1" hangingPunct="1">
              <a:lnSpc>
                <a:spcPct val="90000"/>
              </a:lnSpc>
              <a:buFont typeface="Wingdings" pitchFamily="2" charset="2"/>
              <a:buNone/>
              <a:defRPr/>
            </a:pPr>
            <a:endParaRPr lang="en-US" dirty="0" smtClean="0"/>
          </a:p>
          <a:p>
            <a:pPr eaLnBrk="1" hangingPunct="1">
              <a:lnSpc>
                <a:spcPct val="90000"/>
              </a:lnSpc>
              <a:buFont typeface="Wingdings" pitchFamily="2" charset="2"/>
              <a:buNone/>
              <a:defRPr/>
            </a:pPr>
            <a:r>
              <a:rPr lang="en-US" sz="1500" dirty="0" smtClean="0"/>
              <a:t>Source: My FICO.com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z="4000" dirty="0" smtClean="0"/>
              <a:t>How can I get a copy of my credit report?</a:t>
            </a:r>
          </a:p>
        </p:txBody>
      </p:sp>
      <p:sp>
        <p:nvSpPr>
          <p:cNvPr id="41987" name="Rectangle 3"/>
          <p:cNvSpPr>
            <a:spLocks noGrp="1" noChangeArrowheads="1"/>
          </p:cNvSpPr>
          <p:nvPr>
            <p:ph type="body" idx="1"/>
          </p:nvPr>
        </p:nvSpPr>
        <p:spPr/>
        <p:txBody>
          <a:bodyPr/>
          <a:lstStyle/>
          <a:p>
            <a:pPr eaLnBrk="1" hangingPunct="1">
              <a:defRPr/>
            </a:pPr>
            <a:r>
              <a:rPr lang="en-US" dirty="0" smtClean="0"/>
              <a:t> Annually – Federal Law </a:t>
            </a:r>
            <a:r>
              <a:rPr lang="en-US" dirty="0" smtClean="0">
                <a:hlinkClick r:id="rId3"/>
              </a:rPr>
              <a:t>www.annualcreditreport.com</a:t>
            </a:r>
            <a:endParaRPr lang="en-US" dirty="0" smtClean="0"/>
          </a:p>
          <a:p>
            <a:pPr eaLnBrk="1" hangingPunct="1">
              <a:buFont typeface="Wingdings" pitchFamily="2" charset="2"/>
              <a:buNone/>
              <a:defRPr/>
            </a:pPr>
            <a:r>
              <a:rPr lang="en-US" dirty="0" smtClean="0"/>
              <a:t>   or call toll free: 1–877–322–8228</a:t>
            </a:r>
            <a:br>
              <a:rPr lang="en-US" dirty="0" smtClean="0"/>
            </a:br>
            <a:endParaRPr lang="en-US" dirty="0" smtClean="0"/>
          </a:p>
          <a:p>
            <a:pPr eaLnBrk="1" hangingPunct="1">
              <a:defRPr/>
            </a:pPr>
            <a:r>
              <a:rPr lang="en-US" dirty="0" smtClean="0"/>
              <a:t> Twice a year – State of Georgia Law</a:t>
            </a:r>
          </a:p>
          <a:p>
            <a:pPr eaLnBrk="1" hangingPunct="1">
              <a:buFont typeface="Wingdings" pitchFamily="2" charset="2"/>
              <a:buNone/>
              <a:defRPr/>
            </a:pPr>
            <a:r>
              <a:rPr lang="en-US" dirty="0" smtClean="0"/>
              <a:t>	</a:t>
            </a:r>
            <a:r>
              <a:rPr lang="en-US" dirty="0" smtClean="0">
                <a:hlinkClick r:id="rId4"/>
              </a:rPr>
              <a:t>www.equifax.com</a:t>
            </a:r>
            <a:endParaRPr lang="en-US" dirty="0" smtClean="0"/>
          </a:p>
          <a:p>
            <a:pPr eaLnBrk="1" hangingPunct="1">
              <a:buFont typeface="Wingdings" pitchFamily="2" charset="2"/>
              <a:buNone/>
              <a:defRPr/>
            </a:pPr>
            <a:r>
              <a:rPr lang="en-US" dirty="0" smtClean="0"/>
              <a:t>	or call toll free: 1-800-766-0008 </a:t>
            </a:r>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p:txBody>
          <a:bodyPr/>
          <a:lstStyle/>
          <a:p>
            <a:pPr algn="ctr" eaLnBrk="1" hangingPunct="1">
              <a:buFont typeface="Wingdings" pitchFamily="2" charset="2"/>
              <a:buNone/>
              <a:defRPr/>
            </a:pPr>
            <a:r>
              <a:rPr lang="en-US" sz="4800" dirty="0" smtClean="0"/>
              <a:t>Your Credit </a:t>
            </a:r>
          </a:p>
          <a:p>
            <a:pPr algn="ctr" eaLnBrk="1" hangingPunct="1">
              <a:buFont typeface="Wingdings" pitchFamily="2" charset="2"/>
              <a:buNone/>
              <a:defRPr/>
            </a:pPr>
            <a:r>
              <a:rPr lang="en-US" sz="4800" dirty="0" smtClean="0"/>
              <a:t>&amp; </a:t>
            </a:r>
          </a:p>
          <a:p>
            <a:pPr algn="ctr" eaLnBrk="1" hangingPunct="1">
              <a:buFont typeface="Wingdings" pitchFamily="2" charset="2"/>
              <a:buNone/>
              <a:defRPr/>
            </a:pPr>
            <a:r>
              <a:rPr lang="en-US" sz="4800" dirty="0" smtClean="0"/>
              <a:t>Your Credit Score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dirty="0" smtClean="0"/>
              <a:t>Why is credit important?</a:t>
            </a:r>
          </a:p>
        </p:txBody>
      </p:sp>
      <p:sp>
        <p:nvSpPr>
          <p:cNvPr id="31747" name="Rectangle 3"/>
          <p:cNvSpPr>
            <a:spLocks noGrp="1" noChangeArrowheads="1"/>
          </p:cNvSpPr>
          <p:nvPr>
            <p:ph type="body" idx="1"/>
          </p:nvPr>
        </p:nvSpPr>
        <p:spPr/>
        <p:txBody>
          <a:bodyPr/>
          <a:lstStyle/>
          <a:p>
            <a:pPr eaLnBrk="1" hangingPunct="1">
              <a:lnSpc>
                <a:spcPct val="90000"/>
              </a:lnSpc>
              <a:defRPr/>
            </a:pPr>
            <a:r>
              <a:rPr lang="en-US" dirty="0" smtClean="0"/>
              <a:t>You receive more favorable rates for interest on loans.</a:t>
            </a:r>
          </a:p>
          <a:p>
            <a:pPr eaLnBrk="1" hangingPunct="1">
              <a:lnSpc>
                <a:spcPct val="90000"/>
              </a:lnSpc>
              <a:defRPr/>
            </a:pPr>
            <a:r>
              <a:rPr lang="en-US" dirty="0" smtClean="0"/>
              <a:t>You receive more favorable rates on insurance.</a:t>
            </a:r>
          </a:p>
          <a:p>
            <a:pPr eaLnBrk="1" hangingPunct="1">
              <a:lnSpc>
                <a:spcPct val="90000"/>
              </a:lnSpc>
              <a:defRPr/>
            </a:pPr>
            <a:r>
              <a:rPr lang="en-US" dirty="0" smtClean="0"/>
              <a:t>It may be used to determine employability.</a:t>
            </a:r>
          </a:p>
          <a:p>
            <a:pPr eaLnBrk="1" hangingPunct="1">
              <a:lnSpc>
                <a:spcPct val="90000"/>
              </a:lnSpc>
              <a:defRPr/>
            </a:pPr>
            <a:r>
              <a:rPr lang="en-US" dirty="0" smtClean="0"/>
              <a:t>It may be used to determine whether or not a deposit is needed for utilities.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1152</TotalTime>
  <Words>2460</Words>
  <Application>Microsoft Office PowerPoint</Application>
  <PresentationFormat>On-screen Show (4:3)</PresentationFormat>
  <Paragraphs>282</Paragraphs>
  <Slides>23</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(Body)</vt:lpstr>
      <vt:lpstr>Verdana</vt:lpstr>
      <vt:lpstr>Wingdings</vt:lpstr>
      <vt:lpstr>Competition</vt:lpstr>
      <vt:lpstr>Your Start to Financial Fitness : Maintaining Credit</vt:lpstr>
      <vt:lpstr>What is Credit?</vt:lpstr>
      <vt:lpstr>What is a credit report?</vt:lpstr>
      <vt:lpstr>The 5 Key Components of a Credit Report</vt:lpstr>
      <vt:lpstr>Credit Report - What’s Important?</vt:lpstr>
      <vt:lpstr>National Credit Statistics</vt:lpstr>
      <vt:lpstr>How can I get a copy of my credit report?</vt:lpstr>
      <vt:lpstr>PowerPoint Presentation</vt:lpstr>
      <vt:lpstr>Why is credit important?</vt:lpstr>
      <vt:lpstr>Why is a Credit Score Important?</vt:lpstr>
      <vt:lpstr>What is a credit/FICO score?</vt:lpstr>
      <vt:lpstr>Credit Score - What’s Important? </vt:lpstr>
      <vt:lpstr>What is the Logic  for Using Credit Scores? Source: Credit.com Education Services</vt:lpstr>
      <vt:lpstr>PowerPoint Presentation</vt:lpstr>
      <vt:lpstr>What if I have bad or no credit?</vt:lpstr>
      <vt:lpstr>What is alternative credit?</vt:lpstr>
      <vt:lpstr>New Changes to the FICO Score </vt:lpstr>
      <vt:lpstr>National Credit Statistics</vt:lpstr>
      <vt:lpstr> The CARD Act of 2009-2010</vt:lpstr>
      <vt:lpstr>Changes   The CARD Act – 2009-2010</vt:lpstr>
      <vt:lpstr>New Changes 2009 -2010  The CARD Act</vt:lpstr>
      <vt:lpstr>The CARD Act: Provisions for August 2010</vt:lpstr>
      <vt:lpstr>Contact info</vt:lpstr>
    </vt:vector>
  </TitlesOfParts>
  <Company>Federal Reserve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Credit &amp;  Financial Fitness</dc:title>
  <dc:creator>F1SSH03</dc:creator>
  <cp:lastModifiedBy>Neal Auer</cp:lastModifiedBy>
  <cp:revision>53</cp:revision>
  <dcterms:created xsi:type="dcterms:W3CDTF">2006-08-30T14:11:37Z</dcterms:created>
  <dcterms:modified xsi:type="dcterms:W3CDTF">2018-11-28T18:55:14Z</dcterms:modified>
</cp:coreProperties>
</file>