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E266F-83D1-46E1-95FE-D2514D2EAF14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9198E-511D-429B-BD06-EB384B3C5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18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E266F-83D1-46E1-95FE-D2514D2EAF14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9198E-511D-429B-BD06-EB384B3C5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774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E266F-83D1-46E1-95FE-D2514D2EAF14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9198E-511D-429B-BD06-EB384B3C5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199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E266F-83D1-46E1-95FE-D2514D2EAF14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9198E-511D-429B-BD06-EB384B3C5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034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E266F-83D1-46E1-95FE-D2514D2EAF14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9198E-511D-429B-BD06-EB384B3C5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032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E266F-83D1-46E1-95FE-D2514D2EAF14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9198E-511D-429B-BD06-EB384B3C5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383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E266F-83D1-46E1-95FE-D2514D2EAF14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9198E-511D-429B-BD06-EB384B3C5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713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E266F-83D1-46E1-95FE-D2514D2EAF14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9198E-511D-429B-BD06-EB384B3C5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14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E266F-83D1-46E1-95FE-D2514D2EAF14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9198E-511D-429B-BD06-EB384B3C5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048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E266F-83D1-46E1-95FE-D2514D2EAF14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9198E-511D-429B-BD06-EB384B3C5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80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E266F-83D1-46E1-95FE-D2514D2EAF14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9198E-511D-429B-BD06-EB384B3C5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890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E266F-83D1-46E1-95FE-D2514D2EAF14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9198E-511D-429B-BD06-EB384B3C5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745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Monetary Policy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834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Discount Rate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The Interest Rate charged by the Federal Reserve to Banks for money obtained from the Federal Reserve Bank </a:t>
            </a:r>
          </a:p>
          <a:p>
            <a:endParaRPr lang="en-US" sz="3600" dirty="0"/>
          </a:p>
          <a:p>
            <a:r>
              <a:rPr lang="en-US" sz="3600" dirty="0" smtClean="0"/>
              <a:t>(Banks borrowing money from the Federal Reserve Bank)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11915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Open-Market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The </a:t>
            </a:r>
            <a:r>
              <a:rPr lang="en-US" sz="3600" i="1" u="sng" dirty="0" smtClean="0"/>
              <a:t>Buying</a:t>
            </a:r>
            <a:r>
              <a:rPr lang="en-US" sz="3600" dirty="0" smtClean="0"/>
              <a:t> and </a:t>
            </a:r>
            <a:r>
              <a:rPr lang="en-US" sz="3600" i="1" u="sng" dirty="0" smtClean="0"/>
              <a:t>Selling</a:t>
            </a:r>
            <a:r>
              <a:rPr lang="en-US" sz="3600" dirty="0" smtClean="0"/>
              <a:t> of government securities (bonds) through primary dealers by the Federal Reserve in order to influence the </a:t>
            </a:r>
            <a:r>
              <a:rPr lang="en-US" sz="3600" i="1" u="sng" dirty="0" smtClean="0"/>
              <a:t>Money Supply</a:t>
            </a:r>
          </a:p>
          <a:p>
            <a:endParaRPr lang="en-US" i="1" u="sng" dirty="0"/>
          </a:p>
          <a:p>
            <a:pPr marL="0" indent="0">
              <a:buNone/>
            </a:pPr>
            <a:endParaRPr lang="en-US" i="1" u="sng" dirty="0"/>
          </a:p>
        </p:txBody>
      </p:sp>
    </p:spTree>
    <p:extLst>
      <p:ext uri="{BB962C8B-B14F-4D97-AF65-F5344CB8AC3E}">
        <p14:creationId xmlns:p14="http://schemas.microsoft.com/office/powerpoint/2010/main" val="204190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Reserve Requirement (Ratio)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Percentage of checkable deposits that Banks are required to hold in Reserve, either in their bank vaults or Deposited at the Federal Reserve Bank.</a:t>
            </a:r>
          </a:p>
          <a:p>
            <a:endParaRPr lang="en-US" dirty="0"/>
          </a:p>
          <a:p>
            <a:r>
              <a:rPr lang="en-US" dirty="0" smtClean="0"/>
              <a:t>Note** </a:t>
            </a:r>
            <a:r>
              <a:rPr lang="en-US" i="1" dirty="0" smtClean="0"/>
              <a:t>Checkable Deposits are checking accounts, Also referred to as Demand Deposits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11035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 On Reserves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Interest paid by the Federal Reserve to Banks on required and excess reserves deposited at the Federal Reserve Banks</a:t>
            </a:r>
          </a:p>
          <a:p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****Excess Reserves – Any money held by banks in addition to the required reserves.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6998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Expansionary Monetary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When expansionary monetary policy is used, the </a:t>
            </a:r>
            <a:r>
              <a:rPr lang="en-US" sz="4000" i="1" dirty="0" smtClean="0"/>
              <a:t>Money Supply will </a:t>
            </a:r>
            <a:r>
              <a:rPr lang="en-US" sz="4000" b="1" i="1" dirty="0" smtClean="0"/>
              <a:t>Increase</a:t>
            </a:r>
            <a:r>
              <a:rPr lang="en-US" sz="4000" dirty="0" smtClean="0"/>
              <a:t>, </a:t>
            </a:r>
            <a:r>
              <a:rPr lang="en-US" sz="4000" i="1" dirty="0" smtClean="0"/>
              <a:t>Interest Rates will </a:t>
            </a:r>
            <a:r>
              <a:rPr lang="en-US" sz="4000" b="1" i="1" dirty="0" smtClean="0"/>
              <a:t>Decrease</a:t>
            </a:r>
            <a:r>
              <a:rPr lang="en-US" sz="4000" i="1" dirty="0" smtClean="0"/>
              <a:t>, and Aggregate Demand will </a:t>
            </a:r>
            <a:r>
              <a:rPr lang="en-US" sz="4000" b="1" i="1" dirty="0" smtClean="0"/>
              <a:t>Increase.</a:t>
            </a:r>
          </a:p>
          <a:p>
            <a:pPr marL="0" indent="0">
              <a:buNone/>
            </a:pPr>
            <a:endParaRPr lang="en-US" sz="4000" b="1" i="1" dirty="0" smtClean="0"/>
          </a:p>
          <a:p>
            <a:pPr marL="0" indent="0">
              <a:buNone/>
            </a:pPr>
            <a:r>
              <a:rPr lang="en-US" sz="4000" dirty="0" smtClean="0"/>
              <a:t>GDP will </a:t>
            </a:r>
            <a:r>
              <a:rPr lang="en-US" sz="4000" b="1" dirty="0" smtClean="0"/>
              <a:t>Increase</a:t>
            </a:r>
            <a:r>
              <a:rPr lang="en-US" sz="4000" dirty="0" smtClean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43689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Expansionary Monetary Policy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when the Concern is a Recession/high unemployment (Contractionary Phase of the Business Cycle)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Open Market Operations</a:t>
            </a:r>
            <a:r>
              <a:rPr lang="en-US" dirty="0" smtClean="0"/>
              <a:t>:  </a:t>
            </a:r>
            <a:r>
              <a:rPr lang="en-US" b="1" dirty="0" smtClean="0"/>
              <a:t>Buy Bonds</a:t>
            </a:r>
          </a:p>
          <a:p>
            <a:pPr marL="0" indent="0">
              <a:buNone/>
            </a:pPr>
            <a:r>
              <a:rPr lang="en-US" b="1" dirty="0" smtClean="0"/>
              <a:t>Discount Rate:  Decrease</a:t>
            </a:r>
            <a:r>
              <a:rPr lang="en-US" dirty="0" smtClean="0"/>
              <a:t> the discount rate to make it cheaper for banks to borrow money from the Federal Reserve.</a:t>
            </a:r>
          </a:p>
          <a:p>
            <a:pPr marL="0" indent="0">
              <a:buNone/>
            </a:pPr>
            <a:r>
              <a:rPr lang="en-US" b="1" dirty="0" smtClean="0"/>
              <a:t>Required Reserves</a:t>
            </a:r>
            <a:r>
              <a:rPr lang="en-US" dirty="0" smtClean="0"/>
              <a:t>:  </a:t>
            </a:r>
            <a:r>
              <a:rPr lang="en-US" b="1" dirty="0" smtClean="0"/>
              <a:t>Decrease</a:t>
            </a:r>
            <a:r>
              <a:rPr lang="en-US" dirty="0" smtClean="0"/>
              <a:t> the Reserve Requirement so banks can hold a smaller percentage of checkable deposits (gives them more money to loan/invest)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551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Contractionary Monetary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Main Concern:  Inflation </a:t>
            </a:r>
            <a:r>
              <a:rPr lang="en-US" dirty="0" smtClean="0"/>
              <a:t>– The Economy Growing Too Quickly</a:t>
            </a:r>
          </a:p>
          <a:p>
            <a:endParaRPr lang="en-US" dirty="0"/>
          </a:p>
          <a:p>
            <a:r>
              <a:rPr lang="en-US" dirty="0" smtClean="0"/>
              <a:t>Open Market Operations – </a:t>
            </a:r>
            <a:r>
              <a:rPr lang="en-US" b="1" dirty="0" smtClean="0"/>
              <a:t>Sell Bonds</a:t>
            </a:r>
          </a:p>
          <a:p>
            <a:r>
              <a:rPr lang="en-US" dirty="0" smtClean="0"/>
              <a:t>Discount Rate – </a:t>
            </a:r>
            <a:r>
              <a:rPr lang="en-US" b="1" dirty="0" smtClean="0"/>
              <a:t>Increase</a:t>
            </a:r>
          </a:p>
          <a:p>
            <a:r>
              <a:rPr lang="en-US" dirty="0" smtClean="0"/>
              <a:t>Reserve Requirement - </a:t>
            </a:r>
            <a:r>
              <a:rPr lang="en-US" b="1" dirty="0" smtClean="0"/>
              <a:t>Increase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05654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Contractionary Monetary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When Contractionary Monetary Policy is used, the money supply will Decrease, Interest rates will increase, and Aggregate Demand will decrease.</a:t>
            </a:r>
          </a:p>
          <a:p>
            <a:r>
              <a:rPr lang="en-US" sz="4400" dirty="0" smtClean="0"/>
              <a:t>GDP will Decrease.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81232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302</Words>
  <Application>Microsoft Office PowerPoint</Application>
  <PresentationFormat>Widescreen</PresentationFormat>
  <Paragraphs>34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Monetary Policy</vt:lpstr>
      <vt:lpstr>Discount Rate</vt:lpstr>
      <vt:lpstr>Open-Market Operations</vt:lpstr>
      <vt:lpstr>Reserve Requirement (Ratio)</vt:lpstr>
      <vt:lpstr>Interest On Reserves</vt:lpstr>
      <vt:lpstr>Expansionary Monetary Policy</vt:lpstr>
      <vt:lpstr>Expansionary Monetary Policy</vt:lpstr>
      <vt:lpstr>Contractionary Monetary Policy</vt:lpstr>
      <vt:lpstr>Contractionary Monetary Policy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Monetary Policy</dc:title>
  <dc:creator>Cheryl Whigham</dc:creator>
  <cp:lastModifiedBy>Cheryl Whigham</cp:lastModifiedBy>
  <cp:revision>7</cp:revision>
  <dcterms:created xsi:type="dcterms:W3CDTF">2018-03-21T10:49:23Z</dcterms:created>
  <dcterms:modified xsi:type="dcterms:W3CDTF">2018-10-25T11:31:38Z</dcterms:modified>
</cp:coreProperties>
</file>