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numCol="1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numCol="1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numCol="1"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numCol="1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numCol="1"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numCol="1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numCol="1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numCol="1"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numCol="1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numCol="1"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numCol="1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numCol="1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numCol="1"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numCol="1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numCol="1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55C6B4A9-1611-4792-9094-5F34BCA07E0B}" type="datetimeFigureOut">
              <a:rPr lang="en-US" dirty="0"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numCol="1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numCol="1"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numCol="1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EB712588-04B1-427B-82EE-E8DB90309F08}" type="datetimeFigureOut">
              <a:rPr lang="en-US" dirty="0"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numCol="1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 num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numCol="1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 num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numCol="1"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 num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 numCol="1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2A54C80-263E-416B-A8E0-580EDEADCBDC}" type="datetimeFigureOut">
              <a:rPr lang="en-US" dirty="0"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numCol="1"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numCol="1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 numCol="1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1130" y="2404534"/>
            <a:ext cx="7766936" cy="1646302"/>
          </a:xfrm>
        </p:spPr>
        <p:txBody>
          <a:bodyPr numCol="1"/>
          <a:lstStyle/>
          <a:p>
            <a:r>
              <a:rPr lang="en-US" dirty="0" smtClean="0"/>
              <a:t>The Constitution Convention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1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Great Compromise: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7" y="2174218"/>
            <a:ext cx="4656416" cy="576262"/>
          </a:xfrm>
        </p:spPr>
        <p:txBody>
          <a:bodyPr numCol="1"/>
          <a:lstStyle/>
          <a:p>
            <a:r>
              <a:rPr lang="en-US" dirty="0" smtClean="0"/>
              <a:t>Government Structure:    AKA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numCol="1"/>
          <a:lstStyle/>
          <a:p>
            <a:r>
              <a:rPr lang="en-US" dirty="0" smtClean="0"/>
              <a:t>Connecticut Compromise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2332" y="2892073"/>
            <a:ext cx="8294834" cy="353943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sz="2800" b="1" dirty="0" smtClean="0"/>
              <a:t>Proposed that Congress be made up of two houses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– a Senate and a House of Representatives</a:t>
            </a:r>
            <a:r>
              <a:rPr lang="en-US" sz="2800" dirty="0" smtClean="0"/>
              <a:t>.  Each state would have equal representation in the Senate (which would please the small states.)  In the House, representation would be based on population (which would please the big states.)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234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4703"/>
          </a:xfrm>
        </p:spPr>
        <p:txBody>
          <a:bodyPr numCol="1"/>
          <a:lstStyle/>
          <a:p>
            <a:r>
              <a:rPr lang="en-US" dirty="0" smtClean="0"/>
              <a:t>3/5 Compromise: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0428"/>
            <a:ext cx="8749068" cy="5218386"/>
          </a:xfrm>
        </p:spPr>
        <p:txBody>
          <a:bodyPr numCol="1"/>
          <a:lstStyle/>
          <a:p>
            <a:r>
              <a:rPr lang="en-US" sz="2400" dirty="0" smtClean="0"/>
              <a:t>Problem:  How to count slaves for the purpose of representation.</a:t>
            </a:r>
          </a:p>
          <a:p>
            <a:r>
              <a:rPr lang="en-US" sz="2400" b="1" dirty="0" smtClean="0"/>
              <a:t>North’s Argument</a:t>
            </a:r>
            <a:r>
              <a:rPr lang="en-US" sz="2400" dirty="0" smtClean="0"/>
              <a:t>:  </a:t>
            </a:r>
          </a:p>
          <a:p>
            <a:pPr lvl="1"/>
            <a:r>
              <a:rPr lang="en-US" sz="2400" dirty="0" smtClean="0"/>
              <a:t>Had few slaves and said that slaves should not be counted since they can’t vote</a:t>
            </a:r>
          </a:p>
          <a:p>
            <a:r>
              <a:rPr lang="en-US" sz="2400" b="1" dirty="0" smtClean="0"/>
              <a:t>South’s Argument</a:t>
            </a:r>
            <a:r>
              <a:rPr lang="en-US" sz="2400" dirty="0" smtClean="0"/>
              <a:t>:  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anted to increase their voting strength in the House of Representatives</a:t>
            </a:r>
          </a:p>
          <a:p>
            <a:r>
              <a:rPr lang="en-US" sz="2400" b="1" dirty="0" smtClean="0"/>
              <a:t>Solution</a:t>
            </a:r>
            <a:r>
              <a:rPr lang="en-US" sz="2400" dirty="0" smtClean="0"/>
              <a:t>:  Every five enslaved persons would count as three free persons.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29734" y="2312989"/>
            <a:ext cx="8596668" cy="388077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1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Approving the Constitution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621" y="1757560"/>
            <a:ext cx="4185623" cy="576262"/>
          </a:xfrm>
        </p:spPr>
        <p:txBody>
          <a:bodyPr numCol="1"/>
          <a:lstStyle/>
          <a:p>
            <a:r>
              <a:rPr lang="en-US" dirty="0" smtClean="0"/>
              <a:t>Federalists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621" y="2333822"/>
            <a:ext cx="4311747" cy="4130039"/>
          </a:xfrm>
        </p:spPr>
        <p:txBody>
          <a:bodyPr numCol="1">
            <a:normAutofit fontScale="92500"/>
          </a:bodyPr>
          <a:lstStyle/>
          <a:p>
            <a:r>
              <a:rPr lang="en-US" sz="2000" b="1" dirty="0" smtClean="0"/>
              <a:t>Supporters</a:t>
            </a:r>
            <a:r>
              <a:rPr lang="en-US" sz="2000" dirty="0" smtClean="0"/>
              <a:t> of the new Constitution and the </a:t>
            </a:r>
            <a:r>
              <a:rPr lang="en-US" sz="2000" b="1" dirty="0" smtClean="0"/>
              <a:t>stronger national government </a:t>
            </a:r>
            <a:r>
              <a:rPr lang="en-US" sz="2000" dirty="0" smtClean="0"/>
              <a:t>it would create</a:t>
            </a:r>
          </a:p>
          <a:p>
            <a:r>
              <a:rPr lang="en-US" sz="2000" dirty="0" smtClean="0"/>
              <a:t>Promoted ideas such as </a:t>
            </a:r>
            <a:r>
              <a:rPr lang="en-US" sz="2000" b="1" dirty="0" smtClean="0"/>
              <a:t>separation of powers and checks and balances </a:t>
            </a:r>
            <a:r>
              <a:rPr lang="en-US" sz="2000" dirty="0" smtClean="0"/>
              <a:t>as ways to limit the abuse of power in the new government.</a:t>
            </a:r>
          </a:p>
          <a:p>
            <a:r>
              <a:rPr lang="en-US" sz="2000" dirty="0" smtClean="0"/>
              <a:t>Wrote a series of essays that were published in New York newspapers in order to promote the new government to the public.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9081" y="1843980"/>
            <a:ext cx="4185618" cy="576262"/>
          </a:xfrm>
        </p:spPr>
        <p:txBody>
          <a:bodyPr numCol="1"/>
          <a:lstStyle/>
          <a:p>
            <a:r>
              <a:rPr lang="en-US" dirty="0" smtClean="0"/>
              <a:t>Anti-Federalists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1368" y="2420242"/>
            <a:ext cx="4412634" cy="4280103"/>
          </a:xfrm>
        </p:spPr>
        <p:txBody>
          <a:bodyPr numCol="1">
            <a:normAutofit/>
          </a:bodyPr>
          <a:lstStyle/>
          <a:p>
            <a:r>
              <a:rPr lang="en-US" sz="2000" b="1" dirty="0" smtClean="0"/>
              <a:t>Against</a:t>
            </a:r>
            <a:r>
              <a:rPr lang="en-US" sz="2000" dirty="0" smtClean="0"/>
              <a:t> the new Constitution and criticized it for giving more power to the central government.</a:t>
            </a:r>
          </a:p>
          <a:p>
            <a:r>
              <a:rPr lang="en-US" sz="2000" dirty="0" smtClean="0"/>
              <a:t>Feared that the constitution </a:t>
            </a:r>
            <a:r>
              <a:rPr lang="en-US" sz="2000" b="1" dirty="0" smtClean="0"/>
              <a:t>would not provide individuals protection </a:t>
            </a:r>
            <a:r>
              <a:rPr lang="en-US" sz="2000" dirty="0" smtClean="0"/>
              <a:t>from a powerful government, which led them to ask for </a:t>
            </a:r>
            <a:r>
              <a:rPr lang="en-US" sz="2000" b="1" dirty="0" smtClean="0"/>
              <a:t>a Bill of Rights </a:t>
            </a:r>
            <a:r>
              <a:rPr lang="en-US" sz="2000" dirty="0" smtClean="0"/>
              <a:t>expressly listing citizens rights.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75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Approving the Constitution: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930400"/>
            <a:ext cx="4185623" cy="806845"/>
          </a:xfrm>
        </p:spPr>
        <p:txBody>
          <a:bodyPr numCol="1"/>
          <a:lstStyle/>
          <a:p>
            <a:r>
              <a:rPr lang="en-US" dirty="0" smtClean="0"/>
              <a:t>Federalist Papers – Series of Essays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numCol="1">
            <a:normAutofit/>
          </a:bodyPr>
          <a:lstStyle/>
          <a:p>
            <a:r>
              <a:rPr lang="en-US" sz="2000" dirty="0" smtClean="0"/>
              <a:t>Written in support of the Constitution and show the framers original intents for the U.S. government</a:t>
            </a:r>
          </a:p>
          <a:p>
            <a:r>
              <a:rPr lang="en-US" sz="2000" dirty="0" smtClean="0"/>
              <a:t>Authors:  </a:t>
            </a:r>
          </a:p>
          <a:p>
            <a:pPr lvl="1"/>
            <a:r>
              <a:rPr lang="en-US" sz="2000" dirty="0" smtClean="0"/>
              <a:t>James Madison</a:t>
            </a:r>
          </a:p>
          <a:p>
            <a:pPr lvl="1"/>
            <a:r>
              <a:rPr lang="en-US" sz="2000" dirty="0" smtClean="0"/>
              <a:t>John Jay</a:t>
            </a:r>
          </a:p>
          <a:p>
            <a:pPr lvl="1"/>
            <a:r>
              <a:rPr lang="en-US" sz="2000" dirty="0" smtClean="0"/>
              <a:t>Alexander Hamilton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1526977"/>
            <a:ext cx="4185617" cy="806845"/>
          </a:xfrm>
        </p:spPr>
        <p:txBody>
          <a:bodyPr numCol="1"/>
          <a:lstStyle/>
          <a:p>
            <a:r>
              <a:rPr lang="en-US" dirty="0" smtClean="0"/>
              <a:t>Bill of Rights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333822"/>
            <a:ext cx="4185617" cy="3925088"/>
          </a:xfrm>
        </p:spPr>
        <p:txBody>
          <a:bodyPr numCol="1">
            <a:normAutofit fontScale="92500"/>
          </a:bodyPr>
          <a:lstStyle/>
          <a:p>
            <a:r>
              <a:rPr lang="en-US" sz="2000" dirty="0" smtClean="0"/>
              <a:t>First 10 Amendments</a:t>
            </a:r>
          </a:p>
          <a:p>
            <a:r>
              <a:rPr lang="en-US" sz="2000" dirty="0" smtClean="0"/>
              <a:t>Amendments of the Constitution which were designed to protect </a:t>
            </a:r>
          </a:p>
          <a:p>
            <a:pPr lvl="1"/>
            <a:r>
              <a:rPr lang="en-US" sz="2000" dirty="0" smtClean="0"/>
              <a:t>The freedom of expression</a:t>
            </a:r>
          </a:p>
          <a:p>
            <a:pPr lvl="1"/>
            <a:r>
              <a:rPr lang="en-US" sz="2000" dirty="0" smtClean="0"/>
              <a:t>Rights of property</a:t>
            </a:r>
          </a:p>
          <a:p>
            <a:pPr lvl="1"/>
            <a:r>
              <a:rPr lang="en-US" sz="2000" dirty="0" smtClean="0"/>
              <a:t>Rights of persons accused of a crime</a:t>
            </a:r>
          </a:p>
          <a:p>
            <a:pPr lvl="1"/>
            <a:r>
              <a:rPr lang="en-US" sz="2000" dirty="0" smtClean="0"/>
              <a:t>No rights are absolute</a:t>
            </a:r>
          </a:p>
          <a:p>
            <a:pPr lvl="1"/>
            <a:r>
              <a:rPr lang="en-US" sz="2000" dirty="0" smtClean="0"/>
              <a:t>All are subject to reasonable regulation through law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739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51337"/>
            <a:ext cx="8596668" cy="631532"/>
          </a:xfrm>
        </p:spPr>
        <p:txBody>
          <a:bodyPr numCol="1">
            <a:normAutofit fontScale="90000"/>
          </a:bodyPr>
          <a:lstStyle/>
          <a:p>
            <a:r>
              <a:rPr lang="en-US" dirty="0" smtClean="0"/>
              <a:t>Approving the Constitution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472" y="995875"/>
            <a:ext cx="4185623" cy="576262"/>
          </a:xfrm>
        </p:spPr>
        <p:txBody>
          <a:bodyPr numCol="1"/>
          <a:lstStyle/>
          <a:p>
            <a:r>
              <a:rPr lang="en-US" dirty="0" smtClean="0"/>
              <a:t>Federalist 10 and 51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471" y="1685143"/>
            <a:ext cx="4294895" cy="4873312"/>
          </a:xfrm>
        </p:spPr>
        <p:txBody>
          <a:bodyPr numCol="1">
            <a:normAutofit fontScale="77500" lnSpcReduction="20000"/>
          </a:bodyPr>
          <a:lstStyle/>
          <a:p>
            <a:r>
              <a:rPr lang="en-US" sz="2000" dirty="0" smtClean="0"/>
              <a:t>Federalist </a:t>
            </a:r>
            <a:r>
              <a:rPr lang="en-US" sz="2000" dirty="0"/>
              <a:t>10:</a:t>
            </a:r>
          </a:p>
          <a:p>
            <a:pPr lvl="1"/>
            <a:r>
              <a:rPr lang="en-US" sz="2600" dirty="0"/>
              <a:t>Madison argues for a federal form of government over a pure democracy.</a:t>
            </a:r>
          </a:p>
          <a:p>
            <a:pPr lvl="1"/>
            <a:r>
              <a:rPr lang="en-US" sz="2600" dirty="0"/>
              <a:t>He also discusses the “mischief of factions,” which, he believes are sown in the “nature of man.” These “Factions” refer to interest </a:t>
            </a:r>
            <a:r>
              <a:rPr lang="en-US" sz="2600" dirty="0" smtClean="0"/>
              <a:t>groups</a:t>
            </a:r>
          </a:p>
          <a:p>
            <a:r>
              <a:rPr lang="en-US" sz="2600" dirty="0" smtClean="0"/>
              <a:t>Federalist 51:</a:t>
            </a:r>
          </a:p>
          <a:p>
            <a:pPr lvl="1"/>
            <a:r>
              <a:rPr lang="en-US" sz="2600" dirty="0" smtClean="0"/>
              <a:t>Discusses Madison’s belief that a major role of the Constitution is to protect minorities from “the tyranny of the majority.”</a:t>
            </a:r>
            <a:endParaRPr lang="en-US" sz="2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1366" y="1118503"/>
            <a:ext cx="4185618" cy="691553"/>
          </a:xfrm>
        </p:spPr>
        <p:txBody>
          <a:bodyPr numCol="1"/>
          <a:lstStyle/>
          <a:p>
            <a:r>
              <a:rPr lang="en-US" dirty="0" smtClean="0"/>
              <a:t>Constitution Ratified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1366" y="2045690"/>
            <a:ext cx="4412635" cy="4512765"/>
          </a:xfrm>
        </p:spPr>
        <p:txBody>
          <a:bodyPr numCol="1">
            <a:normAutofit/>
          </a:bodyPr>
          <a:lstStyle/>
          <a:p>
            <a:r>
              <a:rPr lang="en-US" sz="2000" dirty="0" smtClean="0"/>
              <a:t>Federalists finally agreed to include a Bill of Rights in the Constitution if it was approved.</a:t>
            </a:r>
          </a:p>
          <a:p>
            <a:r>
              <a:rPr lang="en-US" sz="2000" dirty="0" smtClean="0"/>
              <a:t>Nine states were needed to approve the Constitution and all thirteen had ratified it by 1790.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496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152400"/>
          </a:xfrm>
        </p:spPr>
        <p:txBody>
          <a:bodyPr numCol="1">
            <a:normAutofit fontScale="90000"/>
          </a:bodyPr>
          <a:lstStyle/>
          <a:p>
            <a:r>
              <a:rPr lang="en-US" sz="3600" b="1">
                <a:latin typeface="Times New Roman" charset="0"/>
              </a:rPr>
              <a:t>Articles of Confederation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10363200" cy="4876800"/>
          </a:xfrm>
        </p:spPr>
        <p:txBody>
          <a:bodyPr numCol="1"/>
          <a:lstStyle/>
          <a:p>
            <a:pPr>
              <a:lnSpc>
                <a:spcPct val="90000"/>
              </a:lnSpc>
            </a:pPr>
            <a:r>
              <a:rPr lang="en-US" sz="3600" dirty="0">
                <a:latin typeface="Times New Roman" charset="0"/>
              </a:rPr>
              <a:t>The </a:t>
            </a:r>
            <a:r>
              <a:rPr lang="en-US" sz="3600" b="1" dirty="0">
                <a:latin typeface="Times New Roman" charset="0"/>
              </a:rPr>
              <a:t>first Constitution of the United States.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Times New Roman" charset="0"/>
              </a:rPr>
              <a:t> It was </a:t>
            </a:r>
            <a:r>
              <a:rPr lang="en-US" sz="3600" b="1" dirty="0">
                <a:latin typeface="Times New Roman" charset="0"/>
              </a:rPr>
              <a:t>weak</a:t>
            </a:r>
            <a:r>
              <a:rPr lang="en-US" sz="3600" dirty="0">
                <a:latin typeface="Times New Roman" charset="0"/>
              </a:rPr>
              <a:t> because it </a:t>
            </a:r>
            <a:r>
              <a:rPr lang="en-US" sz="3600" b="1" dirty="0">
                <a:latin typeface="Times New Roman" charset="0"/>
              </a:rPr>
              <a:t>lacked provisions for executive and judicial powers. 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Times New Roman" charset="0"/>
              </a:rPr>
              <a:t>It reflected the Americans‘ </a:t>
            </a:r>
            <a:r>
              <a:rPr lang="en-US" sz="3600" b="1" dirty="0">
                <a:latin typeface="Times New Roman" charset="0"/>
              </a:rPr>
              <a:t>fear of a powerful national government.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Times New Roman" charset="0"/>
              </a:rPr>
              <a:t> As a result, it created a government that had </a:t>
            </a:r>
            <a:r>
              <a:rPr lang="en-US" sz="3600" b="1" dirty="0">
                <a:latin typeface="Times New Roman" charset="0"/>
              </a:rPr>
              <a:t>no power to tax,</a:t>
            </a:r>
            <a:r>
              <a:rPr lang="en-US" sz="3600" dirty="0">
                <a:latin typeface="Times New Roman" charset="0"/>
              </a:rPr>
              <a:t> </a:t>
            </a:r>
            <a:r>
              <a:rPr lang="en-US" sz="3600" b="1" dirty="0">
                <a:latin typeface="Times New Roman" charset="0"/>
              </a:rPr>
              <a:t>regulate commerce (trade)</a:t>
            </a:r>
            <a:r>
              <a:rPr lang="en-US" sz="3600" dirty="0">
                <a:latin typeface="Times New Roman" charset="0"/>
              </a:rPr>
              <a:t>, </a:t>
            </a:r>
            <a:r>
              <a:rPr lang="en-US" sz="3600" b="1" dirty="0">
                <a:latin typeface="Times New Roman" charset="0"/>
              </a:rPr>
              <a:t>establish one national currency</a:t>
            </a:r>
            <a:r>
              <a:rPr lang="en-US" sz="3600" dirty="0">
                <a:latin typeface="Times New Roman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0915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>
                <a:latin typeface="Times New Roman" charset="0"/>
              </a:rPr>
              <a:t>Articles of Confederation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10363200" cy="3810000"/>
          </a:xfrm>
        </p:spPr>
        <p:txBody>
          <a:bodyPr numCol="1"/>
          <a:lstStyle/>
          <a:p>
            <a:r>
              <a:rPr lang="en-US" sz="3600" dirty="0">
                <a:latin typeface="Times New Roman" charset="0"/>
              </a:rPr>
              <a:t>The Articles </a:t>
            </a:r>
            <a:r>
              <a:rPr lang="en-US" sz="3600" b="1" dirty="0">
                <a:latin typeface="Times New Roman" charset="0"/>
              </a:rPr>
              <a:t>gave individual states more power than the national government had.</a:t>
            </a:r>
          </a:p>
          <a:p>
            <a:r>
              <a:rPr lang="en-US" sz="3600" dirty="0">
                <a:latin typeface="Times New Roman" charset="0"/>
              </a:rPr>
              <a:t> As a result, </a:t>
            </a:r>
            <a:r>
              <a:rPr lang="en-US" sz="3600" b="1" dirty="0">
                <a:latin typeface="Times New Roman" charset="0"/>
              </a:rPr>
              <a:t>conflicts between the states threatened the existence of the nation. </a:t>
            </a:r>
          </a:p>
          <a:p>
            <a:endParaRPr lang="en-US" b="1" u="sng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0878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-43-quickfa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745" y="-270010"/>
            <a:ext cx="6807200" cy="752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hlinkClick r:id="" action="ppaction://hlinkshowjump?jump=firstslide"/>
          </p:cNvPr>
          <p:cNvSpPr>
            <a:spLocks noChangeArrowheads="1"/>
          </p:cNvSpPr>
          <p:nvPr/>
        </p:nvSpPr>
        <p:spPr>
          <a:xfrm>
            <a:off x="8229600" y="6019800"/>
            <a:ext cx="1016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894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The Constitutional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0"/>
            <a:ext cx="8876569" cy="4580759"/>
          </a:xfrm>
        </p:spPr>
        <p:txBody>
          <a:bodyPr numCol="1"/>
          <a:lstStyle/>
          <a:p>
            <a:r>
              <a:rPr lang="en-US" sz="2400" b="1" dirty="0" smtClean="0"/>
              <a:t>When</a:t>
            </a:r>
            <a:r>
              <a:rPr lang="en-US" sz="2400" dirty="0" smtClean="0"/>
              <a:t>:  1787</a:t>
            </a:r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:  Philadelphia’s Independence Hall</a:t>
            </a:r>
          </a:p>
          <a:p>
            <a:r>
              <a:rPr lang="en-US" sz="2400" b="1" dirty="0" smtClean="0"/>
              <a:t>Leader Chosen</a:t>
            </a:r>
            <a:r>
              <a:rPr lang="en-US" sz="2400" dirty="0" smtClean="0"/>
              <a:t>:  George Washington</a:t>
            </a:r>
          </a:p>
          <a:p>
            <a:r>
              <a:rPr lang="en-US" sz="2400" dirty="0" smtClean="0"/>
              <a:t>Leaders Duties:  </a:t>
            </a:r>
          </a:p>
          <a:p>
            <a:pPr lvl="1"/>
            <a:r>
              <a:rPr lang="en-US" sz="2400" dirty="0" smtClean="0"/>
              <a:t>Call on Speakers</a:t>
            </a:r>
          </a:p>
          <a:p>
            <a:pPr lvl="1"/>
            <a:r>
              <a:rPr lang="en-US" sz="2400" dirty="0" smtClean="0"/>
              <a:t>Maintain order and efficiency in meetings</a:t>
            </a:r>
          </a:p>
          <a:p>
            <a:pPr lvl="1"/>
            <a:r>
              <a:rPr lang="en-US" sz="2400" dirty="0" smtClean="0"/>
              <a:t>Create committees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8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Constitutional Convention (cont.)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1749973"/>
            <a:ext cx="4178445" cy="4871544"/>
          </a:xfrm>
        </p:spPr>
        <p:txBody>
          <a:bodyPr numCol="1">
            <a:normAutofit/>
          </a:bodyPr>
          <a:lstStyle/>
          <a:p>
            <a:r>
              <a:rPr lang="en-US" sz="2800" dirty="0" smtClean="0"/>
              <a:t>Purpose: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address the weaknesses of the Articles of </a:t>
            </a:r>
            <a:r>
              <a:rPr lang="en-US" sz="2800" dirty="0" smtClean="0"/>
              <a:t>Confederation</a:t>
            </a:r>
          </a:p>
          <a:p>
            <a:endParaRPr lang="en-US" sz="800" dirty="0" smtClean="0"/>
          </a:p>
          <a:p>
            <a:r>
              <a:rPr lang="en-US" sz="2000" dirty="0" smtClean="0"/>
              <a:t>Number </a:t>
            </a:r>
            <a:r>
              <a:rPr lang="en-US" sz="2000" dirty="0"/>
              <a:t>in attendance:  </a:t>
            </a:r>
            <a:r>
              <a:rPr lang="en-US" sz="2000" dirty="0" smtClean="0"/>
              <a:t>55</a:t>
            </a:r>
          </a:p>
          <a:p>
            <a:pPr lvl="1"/>
            <a:r>
              <a:rPr lang="en-US" sz="2600" dirty="0"/>
              <a:t>George Washington</a:t>
            </a:r>
          </a:p>
          <a:p>
            <a:pPr lvl="1"/>
            <a:r>
              <a:rPr lang="en-US" sz="2600" dirty="0"/>
              <a:t>Ben Franklin</a:t>
            </a:r>
          </a:p>
          <a:p>
            <a:pPr lvl="1"/>
            <a:r>
              <a:rPr lang="en-US" sz="2600" dirty="0"/>
              <a:t>James Madison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1907" y="1930401"/>
            <a:ext cx="4165973" cy="4517696"/>
          </a:xfrm>
        </p:spPr>
        <p:txBody>
          <a:bodyPr numCol="1">
            <a:normAutofit/>
          </a:bodyPr>
          <a:lstStyle/>
          <a:p>
            <a:pPr lvl="2"/>
            <a:r>
              <a:rPr lang="en-US" sz="2400" dirty="0"/>
              <a:t>As well as well-educated lawyers</a:t>
            </a:r>
          </a:p>
          <a:p>
            <a:pPr lvl="2"/>
            <a:r>
              <a:rPr lang="en-US" sz="2400" dirty="0"/>
              <a:t>Merchants</a:t>
            </a:r>
          </a:p>
          <a:p>
            <a:pPr lvl="2"/>
            <a:r>
              <a:rPr lang="en-US" sz="2400" dirty="0"/>
              <a:t>College Presidents</a:t>
            </a:r>
          </a:p>
          <a:p>
            <a:pPr lvl="2"/>
            <a:r>
              <a:rPr lang="en-US" sz="2400" dirty="0"/>
              <a:t>Physicians</a:t>
            </a:r>
          </a:p>
          <a:p>
            <a:pPr lvl="2"/>
            <a:r>
              <a:rPr lang="en-US" sz="2400" dirty="0"/>
              <a:t>Generals</a:t>
            </a:r>
          </a:p>
          <a:p>
            <a:pPr lvl="2"/>
            <a:r>
              <a:rPr lang="en-US" sz="2400" dirty="0"/>
              <a:t>Governors</a:t>
            </a:r>
          </a:p>
          <a:p>
            <a:pPr lvl="2"/>
            <a:r>
              <a:rPr lang="en-US" sz="2400" dirty="0"/>
              <a:t>And planters with considerable political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7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Constitutional Convention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794" y="1642269"/>
            <a:ext cx="4185623" cy="576262"/>
          </a:xfrm>
        </p:spPr>
        <p:txBody>
          <a:bodyPr numCol="1"/>
          <a:lstStyle/>
          <a:p>
            <a:r>
              <a:rPr lang="en-US" dirty="0" smtClean="0"/>
              <a:t>Who Wasn’t Attending?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794" y="2218531"/>
            <a:ext cx="4323168" cy="4339924"/>
          </a:xfrm>
        </p:spPr>
        <p:txBody>
          <a:bodyPr numCol="1">
            <a:normAutofit lnSpcReduction="10000"/>
          </a:bodyPr>
          <a:lstStyle/>
          <a:p>
            <a:r>
              <a:rPr lang="en-US" sz="2400" dirty="0" smtClean="0"/>
              <a:t>Thomas Jefferson</a:t>
            </a:r>
          </a:p>
          <a:p>
            <a:r>
              <a:rPr lang="en-US" sz="2400" dirty="0" smtClean="0"/>
              <a:t>John Adams</a:t>
            </a:r>
          </a:p>
          <a:p>
            <a:r>
              <a:rPr lang="en-US" sz="2400" dirty="0" smtClean="0"/>
              <a:t>Rhode Island did not attend  because they opposed a strong central government and there were no women, African Americans, or Native Americans because they were not considered a part of the political process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786335"/>
            <a:ext cx="4185618" cy="576262"/>
          </a:xfrm>
        </p:spPr>
        <p:txBody>
          <a:bodyPr numCol="1"/>
          <a:lstStyle/>
          <a:p>
            <a:r>
              <a:rPr lang="en-US" dirty="0" smtClean="0"/>
              <a:t>Convention Rules: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3" y="2563824"/>
            <a:ext cx="4185617" cy="3868507"/>
          </a:xfrm>
        </p:spPr>
        <p:txBody>
          <a:bodyPr numCol="1">
            <a:noAutofit/>
          </a:bodyPr>
          <a:lstStyle/>
          <a:p>
            <a:r>
              <a:rPr lang="en-US" sz="2400" dirty="0" smtClean="0"/>
              <a:t>Quorum required before any meetings could be held</a:t>
            </a:r>
          </a:p>
          <a:p>
            <a:r>
              <a:rPr lang="en-US" sz="2400" dirty="0" smtClean="0"/>
              <a:t>Each state gets one vote</a:t>
            </a:r>
          </a:p>
          <a:p>
            <a:r>
              <a:rPr lang="en-US" sz="2400" dirty="0" smtClean="0"/>
              <a:t>Majority Rule</a:t>
            </a:r>
          </a:p>
          <a:p>
            <a:r>
              <a:rPr lang="en-US" sz="2400" dirty="0" smtClean="0"/>
              <a:t>All members had to agree to keeping everything secret</a:t>
            </a:r>
          </a:p>
          <a:p>
            <a:r>
              <a:rPr lang="en-US" sz="2400" dirty="0" smtClean="0"/>
              <a:t>No public allowed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03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Constitutional Convention Outcome: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US" sz="3200" dirty="0" smtClean="0"/>
              <a:t>The delegates all agreed that changing the Articles of Confederation were not enough so they discarded it completely and decided to write a new constitution instead.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492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Creating and Ratifying the Constitution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r>
              <a:rPr lang="en-US" dirty="0" smtClean="0"/>
              <a:t>Virginia 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4" y="2885432"/>
            <a:ext cx="4185624" cy="3625727"/>
          </a:xfrm>
        </p:spPr>
        <p:txBody>
          <a:bodyPr numCol="1"/>
          <a:lstStyle/>
          <a:p>
            <a:r>
              <a:rPr lang="en-US" dirty="0" smtClean="0"/>
              <a:t>Created by:  James Madison</a:t>
            </a:r>
          </a:p>
          <a:p>
            <a:r>
              <a:rPr lang="en-US" sz="2400" dirty="0" smtClean="0"/>
              <a:t>Government Structure:</a:t>
            </a:r>
          </a:p>
          <a:p>
            <a:pPr lvl="1"/>
            <a:r>
              <a:rPr lang="en-US" sz="2200" dirty="0" smtClean="0"/>
              <a:t>Bicameral Legislature with both based on population</a:t>
            </a:r>
          </a:p>
          <a:p>
            <a:r>
              <a:rPr lang="en-US" sz="2400" b="1" dirty="0" smtClean="0"/>
              <a:t>Benefited</a:t>
            </a:r>
            <a:r>
              <a:rPr lang="en-US" sz="2400" dirty="0" smtClean="0"/>
              <a:t>:  States with Large populations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numCol="1"/>
          <a:lstStyle/>
          <a:p>
            <a:r>
              <a:rPr lang="en-US" dirty="0" smtClean="0"/>
              <a:t>New Jersey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600493"/>
          </a:xfrm>
        </p:spPr>
        <p:txBody>
          <a:bodyPr numCol="1"/>
          <a:lstStyle/>
          <a:p>
            <a:r>
              <a:rPr lang="en-US" dirty="0" smtClean="0"/>
              <a:t>Created by:  William Paterson</a:t>
            </a:r>
          </a:p>
          <a:p>
            <a:r>
              <a:rPr lang="en-US" sz="2400" dirty="0" smtClean="0"/>
              <a:t>Government Structure:</a:t>
            </a:r>
          </a:p>
          <a:p>
            <a:pPr lvl="1"/>
            <a:r>
              <a:rPr lang="en-US" sz="2200" dirty="0" smtClean="0"/>
              <a:t>Unicameral legislature with all states getting one vote each (equal representation).</a:t>
            </a:r>
          </a:p>
          <a:p>
            <a:r>
              <a:rPr lang="en-US" sz="2400" b="1" dirty="0" smtClean="0"/>
              <a:t>Benefited</a:t>
            </a:r>
            <a:r>
              <a:rPr lang="en-US" sz="2400" dirty="0" smtClean="0"/>
              <a:t>:  States with small populations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195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537</TotalTime>
  <Words>716</Words>
  <Application>Microsoft Office PowerPoint</Application>
  <PresentationFormat>Widescreen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Facet</vt:lpstr>
      <vt:lpstr>The Constitution Convention </vt:lpstr>
      <vt:lpstr>Articles of Confederation</vt:lpstr>
      <vt:lpstr>Articles of Confederation</vt:lpstr>
      <vt:lpstr>PowerPoint Presentation</vt:lpstr>
      <vt:lpstr>The Constitutional Convention</vt:lpstr>
      <vt:lpstr>Constitutional Convention (cont.)</vt:lpstr>
      <vt:lpstr>Constitutional Convention (cont.)</vt:lpstr>
      <vt:lpstr>Constitutional Convention Outcome:</vt:lpstr>
      <vt:lpstr>Creating and Ratifying the Constitution</vt:lpstr>
      <vt:lpstr>Great Compromise: </vt:lpstr>
      <vt:lpstr>3/5 Compromise:</vt:lpstr>
      <vt:lpstr>Approving the Constitution</vt:lpstr>
      <vt:lpstr>Approving the Constitution:</vt:lpstr>
      <vt:lpstr>Approving the Constitution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 SSCG3a</dc:title>
  <dc:creator>Cheryl Whigham</dc:creator>
  <cp:lastModifiedBy>Neal Auer</cp:lastModifiedBy>
  <cp:revision>14</cp:revision>
  <dcterms:created xsi:type="dcterms:W3CDTF">2015-08-17T18:06:40Z</dcterms:created>
  <dcterms:modified xsi:type="dcterms:W3CDTF">2018-08-21T16:40:40Z</dcterms:modified>
</cp:coreProperties>
</file>