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2" d="100"/>
          <a:sy n="62" d="100"/>
        </p:scale>
        <p:origin x="53" y="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040BA-030E-4B2A-B2C7-9F33697F5F33}" type="datetimeFigureOut">
              <a:rPr lang="en-US" smtClean="0"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366E-2B67-45EC-BBFA-247D9BEF78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855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040BA-030E-4B2A-B2C7-9F33697F5F33}" type="datetimeFigureOut">
              <a:rPr lang="en-US" smtClean="0"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366E-2B67-45EC-BBFA-247D9BEF78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588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040BA-030E-4B2A-B2C7-9F33697F5F33}" type="datetimeFigureOut">
              <a:rPr lang="en-US" smtClean="0"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366E-2B67-45EC-BBFA-247D9BEF78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54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040BA-030E-4B2A-B2C7-9F33697F5F33}" type="datetimeFigureOut">
              <a:rPr lang="en-US" smtClean="0"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366E-2B67-45EC-BBFA-247D9BEF78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751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040BA-030E-4B2A-B2C7-9F33697F5F33}" type="datetimeFigureOut">
              <a:rPr lang="en-US" smtClean="0"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366E-2B67-45EC-BBFA-247D9BEF78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582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040BA-030E-4B2A-B2C7-9F33697F5F33}" type="datetimeFigureOut">
              <a:rPr lang="en-US" smtClean="0"/>
              <a:t>8/13/2018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366E-2B67-45EC-BBFA-247D9BEF78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64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040BA-030E-4B2A-B2C7-9F33697F5F33}" type="datetimeFigureOut">
              <a:rPr lang="en-US" smtClean="0"/>
              <a:t>8/13/2018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366E-2B67-45EC-BBFA-247D9BEF78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995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040BA-030E-4B2A-B2C7-9F33697F5F33}" type="datetimeFigureOut">
              <a:rPr lang="en-US" smtClean="0"/>
              <a:t>8/13/2018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366E-2B67-45EC-BBFA-247D9BEF78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586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040BA-030E-4B2A-B2C7-9F33697F5F33}" type="datetimeFigureOut">
              <a:rPr lang="en-US" smtClean="0"/>
              <a:t>8/13/2018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366E-2B67-45EC-BBFA-247D9BEF78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77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040BA-030E-4B2A-B2C7-9F33697F5F33}" type="datetimeFigureOut">
              <a:rPr lang="en-US" smtClean="0"/>
              <a:t>8/13/2018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366E-2B67-45EC-BBFA-247D9BEF78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872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040BA-030E-4B2A-B2C7-9F33697F5F33}" type="datetimeFigureOut">
              <a:rPr lang="en-US" smtClean="0"/>
              <a:t>8/13/2018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366E-2B67-45EC-BBFA-247D9BEF78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648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040BA-030E-4B2A-B2C7-9F33697F5F33}" type="datetimeFigureOut">
              <a:rPr lang="en-US" smtClean="0"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C366E-2B67-45EC-BBFA-247D9BEF78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07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Three Basic Economic Questions that all Nations </a:t>
            </a:r>
            <a:r>
              <a:rPr lang="en-US" b="1" dirty="0"/>
              <a:t>M</a:t>
            </a:r>
            <a:r>
              <a:rPr lang="en-US" b="1" dirty="0" smtClean="0"/>
              <a:t>ust </a:t>
            </a:r>
            <a:r>
              <a:rPr lang="en-US" b="1" dirty="0"/>
              <a:t>A</a:t>
            </a:r>
            <a:r>
              <a:rPr lang="en-US" b="1" dirty="0" smtClean="0"/>
              <a:t>nswer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3248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775" y="138660"/>
            <a:ext cx="10515600" cy="533509"/>
          </a:xfrm>
        </p:spPr>
        <p:txBody>
          <a:bodyPr>
            <a:noAutofit/>
          </a:bodyPr>
          <a:lstStyle/>
          <a:p>
            <a:r>
              <a:rPr lang="en-US" b="1" dirty="0" smtClean="0"/>
              <a:t>Mixed Market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133" y="672169"/>
            <a:ext cx="10937053" cy="1456176"/>
          </a:xfrm>
        </p:spPr>
        <p:txBody>
          <a:bodyPr>
            <a:noAutofit/>
          </a:bodyPr>
          <a:lstStyle/>
          <a:p>
            <a:r>
              <a:rPr lang="en-US" sz="2800" dirty="0" smtClean="0"/>
              <a:t>Combines elements of pure market and command economies; Government and individuals share the economic decision making process.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4138" y="2538247"/>
            <a:ext cx="5490067" cy="398867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Government guides and regulates production of goods and services.</a:t>
            </a:r>
          </a:p>
          <a:p>
            <a:r>
              <a:rPr lang="en-US" sz="3200" dirty="0" smtClean="0"/>
              <a:t>Resources are owned by individuals.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199" y="2412124"/>
            <a:ext cx="5734981" cy="411479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Government serves to protect both producers and consumers from unfair policies and practices.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7700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539" y="223236"/>
            <a:ext cx="10515600" cy="706930"/>
          </a:xfrm>
        </p:spPr>
        <p:txBody>
          <a:bodyPr/>
          <a:lstStyle/>
          <a:p>
            <a:r>
              <a:rPr lang="en-US" b="1" dirty="0" smtClean="0"/>
              <a:t>Traditional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2248" y="1072056"/>
            <a:ext cx="5729561" cy="4896891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Advantages</a:t>
            </a:r>
            <a:r>
              <a:rPr lang="en-US" sz="3600" dirty="0" smtClean="0"/>
              <a:t>:</a:t>
            </a:r>
          </a:p>
          <a:p>
            <a:r>
              <a:rPr lang="en-US" sz="3600" dirty="0" smtClean="0"/>
              <a:t>Little friction among members  because there is little competition.</a:t>
            </a:r>
          </a:p>
          <a:p>
            <a:r>
              <a:rPr lang="en-US" sz="3600" dirty="0" smtClean="0"/>
              <a:t>Individual roles are clearly defined.</a:t>
            </a:r>
          </a:p>
          <a:p>
            <a:r>
              <a:rPr lang="en-US" sz="3600" dirty="0" smtClean="0"/>
              <a:t>System is generally well-understood by participants.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7589" y="1072055"/>
            <a:ext cx="5411240" cy="5423337"/>
          </a:xfrm>
        </p:spPr>
        <p:txBody>
          <a:bodyPr>
            <a:normAutofit fontScale="92500" lnSpcReduction="20000"/>
          </a:bodyPr>
          <a:lstStyle/>
          <a:p>
            <a:r>
              <a:rPr lang="en-US" sz="3600" b="1" dirty="0" smtClean="0"/>
              <a:t>Disadvantages:</a:t>
            </a:r>
          </a:p>
          <a:p>
            <a:r>
              <a:rPr lang="en-US" sz="3600" dirty="0" smtClean="0"/>
              <a:t>Does not allow for growth and development</a:t>
            </a:r>
          </a:p>
          <a:p>
            <a:r>
              <a:rPr lang="en-US" sz="3600" dirty="0" smtClean="0"/>
              <a:t>Changes are slow</a:t>
            </a:r>
          </a:p>
          <a:p>
            <a:r>
              <a:rPr lang="en-US" sz="3600" dirty="0" smtClean="0"/>
              <a:t>There is little social mobility (your role is determined by birth)</a:t>
            </a:r>
          </a:p>
          <a:p>
            <a:r>
              <a:rPr lang="en-US" sz="3600" dirty="0" smtClean="0"/>
              <a:t>Does not take advantage of technology.</a:t>
            </a:r>
          </a:p>
          <a:p>
            <a:r>
              <a:rPr lang="en-US" sz="3600" dirty="0" smtClean="0"/>
              <a:t>Individuals often have no control over environmental factors.</a:t>
            </a:r>
          </a:p>
          <a:p>
            <a:endParaRPr lang="en-US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8377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138" y="365125"/>
            <a:ext cx="10961250" cy="6753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Command 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2248" y="1261241"/>
            <a:ext cx="5745327" cy="4928422"/>
          </a:xfrm>
        </p:spPr>
        <p:txBody>
          <a:bodyPr/>
          <a:lstStyle/>
          <a:p>
            <a:r>
              <a:rPr lang="en-US" sz="3600" b="1" dirty="0" smtClean="0"/>
              <a:t>Advantages</a:t>
            </a:r>
            <a:r>
              <a:rPr lang="en-US" dirty="0" smtClean="0"/>
              <a:t>:</a:t>
            </a:r>
          </a:p>
          <a:p>
            <a:r>
              <a:rPr lang="en-US" dirty="0" smtClean="0"/>
              <a:t>Can ensure stability because it does not coincide with business cycles (no periods of high unemployment).</a:t>
            </a:r>
          </a:p>
          <a:p>
            <a:r>
              <a:rPr lang="en-US" dirty="0" smtClean="0"/>
              <a:t>Serves people collectively instead of individuals; focus on equality.</a:t>
            </a:r>
          </a:p>
          <a:p>
            <a:r>
              <a:rPr lang="en-US" dirty="0" smtClean="0"/>
              <a:t>Distributes wealth among all of society.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3144" y="662152"/>
            <a:ext cx="5112243" cy="5943600"/>
          </a:xfrm>
        </p:spPr>
        <p:txBody>
          <a:bodyPr>
            <a:normAutofit fontScale="62500" lnSpcReduction="20000"/>
          </a:bodyPr>
          <a:lstStyle/>
          <a:p>
            <a:r>
              <a:rPr lang="en-US" sz="4500" b="1" dirty="0" smtClean="0"/>
              <a:t>Disadvantages</a:t>
            </a:r>
            <a:r>
              <a:rPr lang="en-US" sz="4500" dirty="0" smtClean="0"/>
              <a:t>: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4600" dirty="0" smtClean="0"/>
              <a:t>Often there is insufficient resource distribution, i.e., shortages and/or surpluses.</a:t>
            </a:r>
          </a:p>
          <a:p>
            <a:r>
              <a:rPr lang="en-US" sz="4600" dirty="0" smtClean="0"/>
              <a:t>Cannot determine societies objectives and consumer preferences as well as market can</a:t>
            </a:r>
          </a:p>
          <a:p>
            <a:r>
              <a:rPr lang="en-US" sz="4600" dirty="0" smtClean="0"/>
              <a:t>Lack of incentives for innovation.</a:t>
            </a:r>
          </a:p>
          <a:p>
            <a:r>
              <a:rPr lang="en-US" sz="4600" dirty="0" smtClean="0"/>
              <a:t>Infringes on personal freedoms</a:t>
            </a:r>
          </a:p>
          <a:p>
            <a:r>
              <a:rPr lang="en-US" sz="4600" dirty="0" smtClean="0"/>
              <a:t>Can often lead to corruption.</a:t>
            </a:r>
          </a:p>
          <a:p>
            <a:r>
              <a:rPr lang="en-US" sz="4600" dirty="0" smtClean="0"/>
              <a:t>Cannot easily adjust to change.</a:t>
            </a:r>
            <a:endParaRPr lang="en-US" sz="4600" dirty="0"/>
          </a:p>
        </p:txBody>
      </p:sp>
    </p:spTree>
    <p:extLst>
      <p:ext uri="{BB962C8B-B14F-4D97-AF65-F5344CB8AC3E}">
        <p14:creationId xmlns:p14="http://schemas.microsoft.com/office/powerpoint/2010/main" val="166302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565041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Market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261240"/>
            <a:ext cx="5157787" cy="5281449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Advantages</a:t>
            </a:r>
            <a:r>
              <a:rPr lang="en-US" dirty="0" smtClean="0"/>
              <a:t>:</a:t>
            </a:r>
          </a:p>
          <a:p>
            <a:r>
              <a:rPr lang="en-US" dirty="0" smtClean="0"/>
              <a:t>Prices determine by market forces (supply and demand); competition brings down prices.</a:t>
            </a:r>
          </a:p>
          <a:p>
            <a:r>
              <a:rPr lang="en-US" dirty="0" smtClean="0"/>
              <a:t>Consumers can choose what to purchase.</a:t>
            </a:r>
          </a:p>
          <a:p>
            <a:r>
              <a:rPr lang="en-US" dirty="0" smtClean="0"/>
              <a:t>Adjusts to change easily.</a:t>
            </a:r>
          </a:p>
          <a:p>
            <a:r>
              <a:rPr lang="en-US" dirty="0" smtClean="0"/>
              <a:t>Little government intervention</a:t>
            </a:r>
          </a:p>
          <a:p>
            <a:r>
              <a:rPr lang="en-US" dirty="0" smtClean="0"/>
              <a:t>Great variety of goods and services</a:t>
            </a:r>
          </a:p>
          <a:p>
            <a:r>
              <a:rPr lang="en-US" dirty="0" smtClean="0"/>
              <a:t>Capital flows to where it will get the greatest return.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930166"/>
            <a:ext cx="5183188" cy="547063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Disadvantages</a:t>
            </a:r>
            <a:r>
              <a:rPr lang="en-US" dirty="0" smtClean="0"/>
              <a:t>:</a:t>
            </a:r>
          </a:p>
          <a:p>
            <a:r>
              <a:rPr lang="en-US" dirty="0" smtClean="0"/>
              <a:t>Does not always provide basic needs of everyone in society, which can lead people to slip into poverty.</a:t>
            </a:r>
          </a:p>
          <a:p>
            <a:r>
              <a:rPr lang="en-US" dirty="0" smtClean="0"/>
              <a:t>May  make it difficult for government to provide adequate social services.</a:t>
            </a:r>
          </a:p>
          <a:p>
            <a:r>
              <a:rPr lang="en-US" dirty="0" smtClean="0"/>
              <a:t>There are occasionally market failures.</a:t>
            </a:r>
          </a:p>
          <a:p>
            <a:r>
              <a:rPr lang="en-US" dirty="0" smtClean="0"/>
              <a:t>People can make choices which are harmful to themselves and to others.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43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51774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Mixed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262" y="1387366"/>
            <a:ext cx="5477313" cy="4802297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Advantages</a:t>
            </a:r>
            <a:r>
              <a:rPr lang="en-US" dirty="0" smtClean="0"/>
              <a:t>:</a:t>
            </a:r>
          </a:p>
          <a:p>
            <a:r>
              <a:rPr lang="en-US" dirty="0" smtClean="0"/>
              <a:t>Prices determine by forces (supply and demand); competition brings down prices.</a:t>
            </a:r>
          </a:p>
          <a:p>
            <a:r>
              <a:rPr lang="en-US" dirty="0" smtClean="0"/>
              <a:t>Consumers can buy whatever they want.</a:t>
            </a:r>
          </a:p>
          <a:p>
            <a:r>
              <a:rPr lang="en-US" dirty="0" smtClean="0"/>
              <a:t>Adjusts to change</a:t>
            </a:r>
          </a:p>
          <a:p>
            <a:r>
              <a:rPr lang="en-US" dirty="0" smtClean="0"/>
              <a:t>Great variety of goods and services.</a:t>
            </a:r>
          </a:p>
          <a:p>
            <a:r>
              <a:rPr lang="en-US" dirty="0" smtClean="0"/>
              <a:t>Can focus on social welfare as well as individual liberties.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5848" y="1387366"/>
            <a:ext cx="5159540" cy="4802297"/>
          </a:xfrm>
        </p:spPr>
        <p:txBody>
          <a:bodyPr/>
          <a:lstStyle/>
          <a:p>
            <a:r>
              <a:rPr lang="en-US" b="1" dirty="0" smtClean="0"/>
              <a:t>Disadvantages</a:t>
            </a:r>
            <a:r>
              <a:rPr lang="en-US" dirty="0" smtClean="0"/>
              <a:t>:</a:t>
            </a:r>
          </a:p>
          <a:p>
            <a:r>
              <a:rPr lang="en-US" dirty="0" smtClean="0"/>
              <a:t>May not lead to optimal use of resources.</a:t>
            </a:r>
          </a:p>
          <a:p>
            <a:r>
              <a:rPr lang="en-US" dirty="0" smtClean="0"/>
              <a:t>Government intervention can hinder progress.</a:t>
            </a:r>
          </a:p>
          <a:p>
            <a:r>
              <a:rPr lang="en-US" dirty="0" smtClean="0"/>
              <a:t>People can make choices that are harmful to themselves and to others.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72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4227"/>
          </a:xfrm>
        </p:spPr>
        <p:txBody>
          <a:bodyPr/>
          <a:lstStyle/>
          <a:p>
            <a:r>
              <a:rPr lang="en-US" dirty="0" smtClean="0"/>
              <a:t>WHAT to Produce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185" y="1119352"/>
            <a:ext cx="11745311" cy="5517931"/>
          </a:xfrm>
        </p:spPr>
        <p:txBody>
          <a:bodyPr/>
          <a:lstStyle/>
          <a:p>
            <a:r>
              <a:rPr lang="en-US" sz="3200" dirty="0" smtClean="0"/>
              <a:t>One of the economic choices that people in a society, both producers and consumers, are forced to make with regard to “what” should be produced in a world with limited resources. Some specific examples of this question:</a:t>
            </a:r>
          </a:p>
          <a:p>
            <a:pPr marL="0" indent="0">
              <a:buNone/>
            </a:pPr>
            <a:endParaRPr lang="en-US" sz="1600" dirty="0" smtClean="0"/>
          </a:p>
          <a:p>
            <a:pPr lvl="1"/>
            <a:r>
              <a:rPr lang="en-US" sz="3200" dirty="0" smtClean="0"/>
              <a:t>Should a local government use resources to build a new school, repair an old highway, or construct a new recreation center?</a:t>
            </a:r>
          </a:p>
          <a:p>
            <a:pPr lvl="1"/>
            <a:r>
              <a:rPr lang="en-US" sz="3200" dirty="0" smtClean="0"/>
              <a:t>Should American producers use resources to make goods for national defense or to provide services for retired people who are too old or ill to work?</a:t>
            </a:r>
          </a:p>
          <a:p>
            <a:pPr lvl="1"/>
            <a:r>
              <a:rPr lang="en-US" sz="3200" dirty="0" smtClean="0"/>
              <a:t>Should a farmer grow wheat, cotton, or lettuce?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6870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08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Produce?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013" y="1229710"/>
            <a:ext cx="11508827" cy="5234152"/>
          </a:xfrm>
        </p:spPr>
        <p:txBody>
          <a:bodyPr/>
          <a:lstStyle/>
          <a:p>
            <a:r>
              <a:rPr lang="en-US" sz="4000" dirty="0" smtClean="0"/>
              <a:t>A second choice that society has to make is “how” to produce. Some specific example of this question:</a:t>
            </a:r>
          </a:p>
          <a:p>
            <a:pPr lvl="1"/>
            <a:r>
              <a:rPr lang="en-US" sz="3600" dirty="0" smtClean="0"/>
              <a:t>How should we obtain crude oil to meet our energy  needs?</a:t>
            </a:r>
          </a:p>
          <a:p>
            <a:pPr lvl="1"/>
            <a:r>
              <a:rPr lang="en-US" sz="3600" dirty="0" smtClean="0"/>
              <a:t>How much pollution should we allow firms to generate when producing goods?</a:t>
            </a:r>
          </a:p>
          <a:p>
            <a:pPr lvl="1"/>
            <a:r>
              <a:rPr lang="en-US" sz="3600" dirty="0" smtClean="0"/>
              <a:t>How should hogs/cows, etc.  be raised before they become food?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410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2696"/>
          </a:xfrm>
        </p:spPr>
        <p:txBody>
          <a:bodyPr/>
          <a:lstStyle/>
          <a:p>
            <a:r>
              <a:rPr lang="en-US" dirty="0" smtClean="0"/>
              <a:t>WHO consumes what is produced?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434" y="1292772"/>
            <a:ext cx="11303876" cy="5139559"/>
          </a:xfrm>
        </p:spPr>
        <p:txBody>
          <a:bodyPr/>
          <a:lstStyle/>
          <a:p>
            <a:r>
              <a:rPr lang="en-US" sz="4000" dirty="0" smtClean="0"/>
              <a:t>After goods a d services are produced, a society must determine how the goods and services will be distributed among its members.  Some specific examples of this question:</a:t>
            </a:r>
          </a:p>
          <a:p>
            <a:pPr lvl="1"/>
            <a:r>
              <a:rPr lang="en-US" sz="3600" dirty="0" smtClean="0"/>
              <a:t>Who should receive the limited supply of flu vaccines?</a:t>
            </a:r>
          </a:p>
          <a:p>
            <a:pPr lvl="1"/>
            <a:r>
              <a:rPr lang="en-US" sz="3600" dirty="0" smtClean="0"/>
              <a:t>Who should benefit from the construction of a new school?</a:t>
            </a:r>
          </a:p>
          <a:p>
            <a:pPr lvl="1"/>
            <a:r>
              <a:rPr lang="en-US" sz="3600" dirty="0" smtClean="0"/>
              <a:t>Who should a shoe manufacturer market their products toward?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74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an Economic System?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particular set of social institutions that deal with the production, distribution, and consumption of goods and services in a particular society.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6077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Economic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Traditional</a:t>
            </a:r>
          </a:p>
          <a:p>
            <a:r>
              <a:rPr lang="en-US" sz="4000" dirty="0" smtClean="0"/>
              <a:t>Command</a:t>
            </a:r>
          </a:p>
          <a:p>
            <a:r>
              <a:rPr lang="en-US" sz="4000" dirty="0" smtClean="0"/>
              <a:t>Market</a:t>
            </a:r>
          </a:p>
          <a:p>
            <a:r>
              <a:rPr lang="en-US" sz="4000" dirty="0" smtClean="0"/>
              <a:t>Mixed Market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2604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994" y="191705"/>
            <a:ext cx="10515600" cy="691165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/>
              <a:t>Traditional</a:t>
            </a:r>
            <a:endParaRPr lang="en-US" sz="4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4837" y="1324302"/>
            <a:ext cx="10495618" cy="755103"/>
          </a:xfrm>
        </p:spPr>
        <p:txBody>
          <a:bodyPr>
            <a:noAutofit/>
          </a:bodyPr>
          <a:lstStyle/>
          <a:p>
            <a:r>
              <a:rPr lang="en-US" sz="2800" dirty="0" smtClean="0"/>
              <a:t>An economic system where tradition and custom govern decisions.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837" y="2457778"/>
            <a:ext cx="5366954" cy="4110257"/>
          </a:xfrm>
        </p:spPr>
        <p:txBody>
          <a:bodyPr/>
          <a:lstStyle/>
          <a:p>
            <a:r>
              <a:rPr lang="en-US" dirty="0" smtClean="0"/>
              <a:t>Economic activities are usually centered toward the family, tribe, or ethnic group</a:t>
            </a:r>
          </a:p>
          <a:p>
            <a:r>
              <a:rPr lang="en-US" dirty="0" smtClean="0"/>
              <a:t>Resources are allocated based on inheritance</a:t>
            </a:r>
          </a:p>
          <a:p>
            <a:r>
              <a:rPr lang="en-US" dirty="0" smtClean="0"/>
              <a:t>Choices are determined by environment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22506" y="2519198"/>
            <a:ext cx="5148647" cy="4110257"/>
          </a:xfrm>
        </p:spPr>
        <p:txBody>
          <a:bodyPr/>
          <a:lstStyle/>
          <a:p>
            <a:r>
              <a:rPr lang="en-US" dirty="0" smtClean="0"/>
              <a:t>Farming, hunting, and gathering are done largely in the same fashion as the generation before</a:t>
            </a:r>
          </a:p>
          <a:p>
            <a:r>
              <a:rPr lang="en-US" dirty="0" smtClean="0"/>
              <a:t>Little or no use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26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464" y="1072056"/>
            <a:ext cx="10369495" cy="944288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government or other central authority  makes all economic decisions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182" y="2505074"/>
            <a:ext cx="5520394" cy="4037615"/>
          </a:xfrm>
        </p:spPr>
        <p:txBody>
          <a:bodyPr>
            <a:normAutofit/>
          </a:bodyPr>
          <a:lstStyle/>
          <a:p>
            <a:r>
              <a:rPr lang="en-US" dirty="0" smtClean="0"/>
              <a:t>Individuals have little, if any, influence over economic functions.</a:t>
            </a:r>
          </a:p>
          <a:p>
            <a:r>
              <a:rPr lang="en-US" dirty="0" smtClean="0"/>
              <a:t>Resources are owned by the government.</a:t>
            </a:r>
          </a:p>
          <a:p>
            <a:r>
              <a:rPr lang="en-US" dirty="0" smtClean="0"/>
              <a:t>There is no competition; the purpose of business is to provide goods and services, not to make a profit.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478517" cy="4037614"/>
          </a:xfrm>
        </p:spPr>
        <p:txBody>
          <a:bodyPr/>
          <a:lstStyle/>
          <a:p>
            <a:r>
              <a:rPr lang="en-US" dirty="0" smtClean="0"/>
              <a:t>Factories are concerned with quotas.</a:t>
            </a:r>
          </a:p>
          <a:p>
            <a:r>
              <a:rPr lang="en-US" dirty="0" smtClean="0"/>
              <a:t>Consumers have few, if any choices in the market place.</a:t>
            </a:r>
          </a:p>
          <a:p>
            <a:r>
              <a:rPr lang="en-US" dirty="0" smtClean="0"/>
              <a:t>The government sets the prices of goods and services.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77181" y="414091"/>
            <a:ext cx="10515600" cy="855116"/>
          </a:xfrm>
        </p:spPr>
        <p:txBody>
          <a:bodyPr/>
          <a:lstStyle/>
          <a:p>
            <a:r>
              <a:rPr lang="en-US" b="1" dirty="0" smtClean="0"/>
              <a:t>Command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4975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Market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4119" y="1056291"/>
            <a:ext cx="10732102" cy="1040524"/>
          </a:xfrm>
        </p:spPr>
        <p:txBody>
          <a:bodyPr>
            <a:noAutofit/>
          </a:bodyPr>
          <a:lstStyle/>
          <a:p>
            <a:r>
              <a:rPr lang="en-US" sz="2800" dirty="0" smtClean="0"/>
              <a:t>Economic decisions are made by individuals competing to earn profits based on supply and demand.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6484" y="2505074"/>
            <a:ext cx="5761092" cy="4021849"/>
          </a:xfrm>
        </p:spPr>
        <p:txBody>
          <a:bodyPr/>
          <a:lstStyle/>
          <a:p>
            <a:r>
              <a:rPr lang="en-US" sz="3200" dirty="0" smtClean="0"/>
              <a:t>Resources are owned by individuals</a:t>
            </a:r>
          </a:p>
          <a:p>
            <a:r>
              <a:rPr lang="en-US" sz="3200" dirty="0" smtClean="0"/>
              <a:t>Profit, not quotas, is the motive for increasing work</a:t>
            </a:r>
          </a:p>
          <a:p>
            <a:r>
              <a:rPr lang="en-US" sz="3200" dirty="0" smtClean="0"/>
              <a:t>Competition determines price and increases the quality of products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557345" cy="4021848"/>
          </a:xfrm>
        </p:spPr>
        <p:txBody>
          <a:bodyPr/>
          <a:lstStyle/>
          <a:p>
            <a:r>
              <a:rPr lang="en-US" sz="3200" dirty="0" smtClean="0"/>
              <a:t>Individual freedom is considered very important; individuals have freedom to make economic decisions</a:t>
            </a:r>
          </a:p>
          <a:p>
            <a:r>
              <a:rPr lang="en-US" sz="3200" dirty="0" smtClean="0"/>
              <a:t>Also called “capitalist” econo</a:t>
            </a:r>
            <a:r>
              <a:rPr lang="en-US" dirty="0" smtClean="0"/>
              <a:t>my.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32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1938</TotalTime>
  <Words>876</Words>
  <Application>Microsoft Office PowerPoint</Application>
  <PresentationFormat>Widescreen</PresentationFormat>
  <Paragraphs>100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The Three Basic Economic Questions that all Nations Must Answer</vt:lpstr>
      <vt:lpstr>WHAT to Produce</vt:lpstr>
      <vt:lpstr>HOW to Produce?</vt:lpstr>
      <vt:lpstr>WHO consumes what is produced?</vt:lpstr>
      <vt:lpstr>What is an Economic System?</vt:lpstr>
      <vt:lpstr>Types of Economic Systems</vt:lpstr>
      <vt:lpstr>Traditional</vt:lpstr>
      <vt:lpstr>Command</vt:lpstr>
      <vt:lpstr>Market</vt:lpstr>
      <vt:lpstr>Mixed Market</vt:lpstr>
      <vt:lpstr>Traditional</vt:lpstr>
      <vt:lpstr>Command </vt:lpstr>
      <vt:lpstr>Market</vt:lpstr>
      <vt:lpstr>Mixed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Three Basic Economic Questions that all Nations Must Answer</dc:title>
  <dc:creator>Cheryl Whigham</dc:creator>
  <cp:lastModifiedBy>Neal Auer</cp:lastModifiedBy>
  <cp:revision>11</cp:revision>
  <dcterms:created xsi:type="dcterms:W3CDTF">2017-01-10T14:09:37Z</dcterms:created>
  <dcterms:modified xsi:type="dcterms:W3CDTF">2018-08-14T18:14:39Z</dcterms:modified>
</cp:coreProperties>
</file>